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305" r:id="rId3"/>
    <p:sldId id="260" r:id="rId4"/>
    <p:sldId id="294" r:id="rId5"/>
    <p:sldId id="296" r:id="rId6"/>
    <p:sldId id="306" r:id="rId7"/>
    <p:sldId id="290" r:id="rId8"/>
    <p:sldId id="288" r:id="rId9"/>
    <p:sldId id="307" r:id="rId10"/>
    <p:sldId id="289" r:id="rId11"/>
    <p:sldId id="291" r:id="rId12"/>
    <p:sldId id="308" r:id="rId13"/>
    <p:sldId id="295" r:id="rId14"/>
    <p:sldId id="274" r:id="rId1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00E2A8-CD0C-4146-8625-C029C317E96D}" v="4" dt="2021-06-21T20:44:46.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1778" autoAdjust="0"/>
  </p:normalViewPr>
  <p:slideViewPr>
    <p:cSldViewPr snapToGrid="0">
      <p:cViewPr varScale="1">
        <p:scale>
          <a:sx n="43" d="100"/>
          <a:sy n="43" d="100"/>
        </p:scale>
        <p:origin x="264" y="58"/>
      </p:cViewPr>
      <p:guideLst>
        <p:guide orient="horz" pos="2160"/>
        <p:guide pos="3840"/>
      </p:guideLst>
    </p:cSldViewPr>
  </p:slideViewPr>
  <p:notesTextViewPr>
    <p:cViewPr>
      <p:scale>
        <a:sx n="1" d="1"/>
        <a:sy n="1" d="1"/>
      </p:scale>
      <p:origin x="0" y="0"/>
    </p:cViewPr>
  </p:notesTextViewPr>
  <p:notesViewPr>
    <p:cSldViewPr snapToGrid="0">
      <p:cViewPr varScale="1">
        <p:scale>
          <a:sx n="61" d="100"/>
          <a:sy n="61" d="100"/>
        </p:scale>
        <p:origin x="325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Edwards" userId="S::sedwards@merton.bepschools.org::2f5d830a-01d9-400a-b278-bb126b623213" providerId="AD" clId="Web-{A700E2A8-CD0C-4146-8625-C029C317E96D}"/>
    <pc:docChg chg="modSld">
      <pc:chgData name="Sophie Edwards" userId="S::sedwards@merton.bepschools.org::2f5d830a-01d9-400a-b278-bb126b623213" providerId="AD" clId="Web-{A700E2A8-CD0C-4146-8625-C029C317E96D}" dt="2021-06-21T20:44:46.160" v="1" actId="20577"/>
      <pc:docMkLst>
        <pc:docMk/>
      </pc:docMkLst>
      <pc:sldChg chg="modSp">
        <pc:chgData name="Sophie Edwards" userId="S::sedwards@merton.bepschools.org::2f5d830a-01d9-400a-b278-bb126b623213" providerId="AD" clId="Web-{A700E2A8-CD0C-4146-8625-C029C317E96D}" dt="2021-06-21T20:44:46.160" v="1" actId="20577"/>
        <pc:sldMkLst>
          <pc:docMk/>
          <pc:sldMk cId="1176574899" sldId="274"/>
        </pc:sldMkLst>
        <pc:spChg chg="mod">
          <ac:chgData name="Sophie Edwards" userId="S::sedwards@merton.bepschools.org::2f5d830a-01d9-400a-b278-bb126b623213" providerId="AD" clId="Web-{A700E2A8-CD0C-4146-8625-C029C317E96D}" dt="2021-06-21T20:44:46.160" v="1" actId="20577"/>
          <ac:spMkLst>
            <pc:docMk/>
            <pc:sldMk cId="1176574899" sldId="274"/>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896DA1F3-A028-4F66-8B82-4300E411E34E}" type="datetimeFigureOut">
              <a:rPr lang="en-GB" smtClean="0"/>
              <a:t>16/07/2021</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2DE70517-238A-4FBD-A498-2A8781E66B57}" type="slidenum">
              <a:rPr lang="en-GB" smtClean="0"/>
              <a:t>‹#›</a:t>
            </a:fld>
            <a:endParaRPr lang="en-GB"/>
          </a:p>
        </p:txBody>
      </p:sp>
    </p:spTree>
    <p:extLst>
      <p:ext uri="{BB962C8B-B14F-4D97-AF65-F5344CB8AC3E}">
        <p14:creationId xmlns:p14="http://schemas.microsoft.com/office/powerpoint/2010/main" val="1179231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19F81A0-4524-4197-A3F9-662A7897106F}" type="datetimeFigureOut">
              <a:rPr lang="en-GB" smtClean="0"/>
              <a:t>16/07/2021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B2912D1-E800-4DC6-A8AC-C15D3FB6E89E}" type="slidenum">
              <a:rPr lang="en-GB" smtClean="0"/>
              <a:t>‹#›</a:t>
            </a:fld>
            <a:endParaRPr lang="en-GB"/>
          </a:p>
        </p:txBody>
      </p:sp>
    </p:spTree>
    <p:extLst>
      <p:ext uri="{BB962C8B-B14F-4D97-AF65-F5344CB8AC3E}">
        <p14:creationId xmlns:p14="http://schemas.microsoft.com/office/powerpoint/2010/main" val="3619552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2912D1-E800-4DC6-A8AC-C15D3FB6E89E}" type="slidenum">
              <a:rPr lang="en-GB" smtClean="0"/>
              <a:t>1</a:t>
            </a:fld>
            <a:endParaRPr lang="en-GB"/>
          </a:p>
        </p:txBody>
      </p:sp>
    </p:spTree>
    <p:extLst>
      <p:ext uri="{BB962C8B-B14F-4D97-AF65-F5344CB8AC3E}">
        <p14:creationId xmlns:p14="http://schemas.microsoft.com/office/powerpoint/2010/main" val="759228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Arrangements for collection and pick up will be communicated before the start of term.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Children hang coats up, find book bag boxes, come to registration carpet and join in with morning thinking.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t>
            </a:r>
            <a:r>
              <a:rPr lang="en-GB" baseline="0" dirty="0" err="1"/>
              <a:t>orning</a:t>
            </a:r>
            <a:r>
              <a:rPr lang="en-GB" baseline="0" dirty="0"/>
              <a:t> discussion using a pictorial timetable and register. Its really important the children are on time as it sets the scene for the day and the children will be missing vital learning from the onset. </a:t>
            </a:r>
            <a:endParaRPr lang="en-GB" dirty="0"/>
          </a:p>
          <a:p>
            <a:endParaRPr lang="en-GB" dirty="0"/>
          </a:p>
        </p:txBody>
      </p:sp>
      <p:sp>
        <p:nvSpPr>
          <p:cNvPr id="4" name="Slide Number Placeholder 3"/>
          <p:cNvSpPr>
            <a:spLocks noGrp="1"/>
          </p:cNvSpPr>
          <p:nvPr>
            <p:ph type="sldNum" sz="quarter" idx="10"/>
          </p:nvPr>
        </p:nvSpPr>
        <p:spPr/>
        <p:txBody>
          <a:bodyPr/>
          <a:lstStyle/>
          <a:p>
            <a:fld id="{2B2912D1-E800-4DC6-A8AC-C15D3FB6E89E}" type="slidenum">
              <a:rPr lang="en-GB" smtClean="0"/>
              <a:t>10</a:t>
            </a:fld>
            <a:endParaRPr lang="en-GB"/>
          </a:p>
        </p:txBody>
      </p:sp>
    </p:spTree>
    <p:extLst>
      <p:ext uri="{BB962C8B-B14F-4D97-AF65-F5344CB8AC3E}">
        <p14:creationId xmlns:p14="http://schemas.microsoft.com/office/powerpoint/2010/main" val="267247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Book Bags: will need to be brought into school each day</a:t>
            </a:r>
            <a:r>
              <a:rPr lang="en-GB" baseline="0" dirty="0"/>
              <a:t> and </a:t>
            </a:r>
            <a:r>
              <a:rPr lang="en-GB" dirty="0"/>
              <a:t>checked at the end of everyday</a:t>
            </a:r>
            <a:r>
              <a:rPr lang="en-GB" baseline="0" dirty="0"/>
              <a:t> for letters. </a:t>
            </a:r>
            <a:r>
              <a:rPr lang="en-US" baseline="0" dirty="0"/>
              <a:t>O</a:t>
            </a:r>
            <a:r>
              <a:rPr lang="en-GB" baseline="0" dirty="0" err="1"/>
              <a:t>nce</a:t>
            </a:r>
            <a:r>
              <a:rPr lang="en-GB" baseline="0" dirty="0"/>
              <a:t> the children have begun our phonics programme- reading books, phonics packs and a reading diary will be given to each child. </a:t>
            </a:r>
          </a:p>
          <a:p>
            <a:endParaRPr lang="en-GB" baseline="0" dirty="0"/>
          </a:p>
          <a:p>
            <a:r>
              <a:rPr lang="en-GB" baseline="0" dirty="0"/>
              <a:t>Packed Lunch bags: named and placed on the class lunch trolley.</a:t>
            </a:r>
          </a:p>
          <a:p>
            <a:endParaRPr lang="en-GB" baseline="0" dirty="0"/>
          </a:p>
          <a:p>
            <a:r>
              <a:rPr lang="en-US" baseline="0" dirty="0"/>
              <a:t>F</a:t>
            </a:r>
            <a:r>
              <a:rPr lang="en-GB" baseline="0" dirty="0" err="1"/>
              <a:t>ruit</a:t>
            </a:r>
            <a:r>
              <a:rPr lang="en-GB" baseline="0" dirty="0"/>
              <a:t> snack: named and placed in the class snack box every morning. Once </a:t>
            </a:r>
            <a:r>
              <a:rPr lang="cy-GB" baseline="0" dirty="0"/>
              <a:t>piece </a:t>
            </a:r>
            <a:r>
              <a:rPr lang="en-GB" baseline="0" dirty="0"/>
              <a:t>of healthy snack. </a:t>
            </a:r>
          </a:p>
          <a:p>
            <a:endParaRPr lang="en-GB" baseline="0" dirty="0"/>
          </a:p>
          <a:p>
            <a:r>
              <a:rPr lang="en-GB" baseline="0" dirty="0"/>
              <a:t>Clothing: clearly named.</a:t>
            </a:r>
          </a:p>
          <a:p>
            <a:endParaRPr lang="en-GB" baseline="0" dirty="0"/>
          </a:p>
          <a:p>
            <a:r>
              <a:rPr lang="en-GB" baseline="0" dirty="0"/>
              <a:t>Water bottle: the children are encouraged to drink water throughout the day. </a:t>
            </a:r>
            <a:r>
              <a:rPr lang="en-US" baseline="0" dirty="0"/>
              <a:t>T</a:t>
            </a:r>
            <a:r>
              <a:rPr lang="en-GB" baseline="0" dirty="0" err="1"/>
              <a:t>herefore</a:t>
            </a:r>
            <a:r>
              <a:rPr lang="en-GB" baseline="0" dirty="0"/>
              <a:t> its important their bottles are brought to school each day and are clearly labelled. </a:t>
            </a:r>
          </a:p>
          <a:p>
            <a:endParaRPr lang="en-GB" baseline="0" dirty="0"/>
          </a:p>
          <a:p>
            <a:r>
              <a:rPr lang="en-GB" dirty="0"/>
              <a:t>PE BAG????</a:t>
            </a:r>
          </a:p>
          <a:p>
            <a:endParaRPr lang="en-GB" dirty="0"/>
          </a:p>
          <a:p>
            <a:r>
              <a:rPr lang="en-GB" dirty="0"/>
              <a:t>Free school meals – child just needs to know what they are having in the morning… to</a:t>
            </a:r>
            <a:r>
              <a:rPr lang="en-GB" baseline="0" dirty="0"/>
              <a:t> support your child with having a hot dinner at school we would suggest talking through the menu choice with your child. At the beginning of term EYFS staff will be on hand to support the children in their new environment. Once they are more familiar and become settled we’ll reduce the time we spend in the dinner hall with them. </a:t>
            </a:r>
            <a:endParaRPr lang="en-GB" dirty="0"/>
          </a:p>
          <a:p>
            <a:endParaRPr lang="en-GB" dirty="0"/>
          </a:p>
        </p:txBody>
      </p:sp>
      <p:sp>
        <p:nvSpPr>
          <p:cNvPr id="4" name="Slide Number Placeholder 3"/>
          <p:cNvSpPr>
            <a:spLocks noGrp="1"/>
          </p:cNvSpPr>
          <p:nvPr>
            <p:ph type="sldNum" sz="quarter" idx="10"/>
          </p:nvPr>
        </p:nvSpPr>
        <p:spPr/>
        <p:txBody>
          <a:bodyPr/>
          <a:lstStyle/>
          <a:p>
            <a:fld id="{2B2912D1-E800-4DC6-A8AC-C15D3FB6E89E}" type="slidenum">
              <a:rPr lang="en-GB" smtClean="0"/>
              <a:t>11</a:t>
            </a:fld>
            <a:endParaRPr lang="en-GB"/>
          </a:p>
        </p:txBody>
      </p:sp>
    </p:spTree>
    <p:extLst>
      <p:ext uri="{BB962C8B-B14F-4D97-AF65-F5344CB8AC3E}">
        <p14:creationId xmlns:p14="http://schemas.microsoft.com/office/powerpoint/2010/main" val="1131913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 BAG????</a:t>
            </a:r>
          </a:p>
          <a:p>
            <a:endParaRPr lang="en-GB" dirty="0"/>
          </a:p>
          <a:p>
            <a:r>
              <a:rPr lang="en-GB" dirty="0"/>
              <a:t>Free school meals – child just needs to know what they are having in the morning…</a:t>
            </a:r>
          </a:p>
          <a:p>
            <a:endParaRPr lang="en-GB" dirty="0"/>
          </a:p>
          <a:p>
            <a:r>
              <a:rPr lang="en-GB" dirty="0"/>
              <a:t>Milk</a:t>
            </a:r>
            <a:r>
              <a:rPr lang="en-GB" baseline="0" dirty="0"/>
              <a:t> – each child is entitled to free milk up until their 5</a:t>
            </a:r>
            <a:r>
              <a:rPr lang="en-GB" baseline="30000" dirty="0"/>
              <a:t>th</a:t>
            </a:r>
            <a:r>
              <a:rPr lang="en-GB" baseline="0" dirty="0"/>
              <a:t> birthday after this there is a charge. If you wish for your child to receive milk at school please complete the online form, this information is in your pack. (COOL MILK)</a:t>
            </a:r>
          </a:p>
          <a:p>
            <a:endParaRPr lang="en-GB" baseline="0" dirty="0"/>
          </a:p>
          <a:p>
            <a:r>
              <a:rPr lang="en-GB" baseline="0" dirty="0"/>
              <a:t>Whole School Newsletters – this will keep you informed of what the children have been up to each week?</a:t>
            </a:r>
            <a:endParaRPr lang="en-GB" dirty="0"/>
          </a:p>
        </p:txBody>
      </p:sp>
      <p:sp>
        <p:nvSpPr>
          <p:cNvPr id="4" name="Slide Number Placeholder 3"/>
          <p:cNvSpPr>
            <a:spLocks noGrp="1"/>
          </p:cNvSpPr>
          <p:nvPr>
            <p:ph type="sldNum" sz="quarter" idx="10"/>
          </p:nvPr>
        </p:nvSpPr>
        <p:spPr/>
        <p:txBody>
          <a:bodyPr/>
          <a:lstStyle/>
          <a:p>
            <a:fld id="{2B2912D1-E800-4DC6-A8AC-C15D3FB6E89E}" type="slidenum">
              <a:rPr lang="en-GB" smtClean="0"/>
              <a:t>12</a:t>
            </a:fld>
            <a:endParaRPr lang="en-GB"/>
          </a:p>
        </p:txBody>
      </p:sp>
    </p:spTree>
    <p:extLst>
      <p:ext uri="{BB962C8B-B14F-4D97-AF65-F5344CB8AC3E}">
        <p14:creationId xmlns:p14="http://schemas.microsoft.com/office/powerpoint/2010/main" val="1254519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letter</a:t>
            </a:r>
            <a:r>
              <a:rPr lang="en-GB" baseline="0" dirty="0"/>
              <a:t> will be in the pack about activities to do at home over the summer…</a:t>
            </a:r>
          </a:p>
          <a:p>
            <a:endParaRPr lang="en-GB" baseline="0" dirty="0"/>
          </a:p>
          <a:p>
            <a:r>
              <a:rPr lang="en-US" baseline="0" dirty="0"/>
              <a:t>W</a:t>
            </a:r>
            <a:r>
              <a:rPr lang="en-GB" baseline="0" dirty="0" err="1"/>
              <a:t>e’ll</a:t>
            </a:r>
            <a:r>
              <a:rPr lang="en-GB" baseline="0" dirty="0"/>
              <a:t> upload suggestions onto the website under the Early years tab ( help early writing at home)</a:t>
            </a:r>
            <a:endParaRPr lang="en-GB" dirty="0"/>
          </a:p>
        </p:txBody>
      </p:sp>
      <p:sp>
        <p:nvSpPr>
          <p:cNvPr id="4" name="Slide Number Placeholder 3"/>
          <p:cNvSpPr>
            <a:spLocks noGrp="1"/>
          </p:cNvSpPr>
          <p:nvPr>
            <p:ph type="sldNum" sz="quarter" idx="10"/>
          </p:nvPr>
        </p:nvSpPr>
        <p:spPr/>
        <p:txBody>
          <a:bodyPr/>
          <a:lstStyle/>
          <a:p>
            <a:fld id="{2B2912D1-E800-4DC6-A8AC-C15D3FB6E89E}" type="slidenum">
              <a:rPr lang="en-GB" smtClean="0"/>
              <a:t>13</a:t>
            </a:fld>
            <a:endParaRPr lang="en-GB"/>
          </a:p>
        </p:txBody>
      </p:sp>
    </p:spTree>
    <p:extLst>
      <p:ext uri="{BB962C8B-B14F-4D97-AF65-F5344CB8AC3E}">
        <p14:creationId xmlns:p14="http://schemas.microsoft.com/office/powerpoint/2010/main" val="139901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info</a:t>
            </a:r>
            <a:r>
              <a:rPr lang="en-GB" baseline="0" dirty="0"/>
              <a:t> – uniform, breakfast and afterschool club, transition timetable</a:t>
            </a:r>
          </a:p>
          <a:p>
            <a:endParaRPr lang="en-GB" baseline="0" dirty="0"/>
          </a:p>
          <a:p>
            <a:r>
              <a:rPr lang="en-US" baseline="0" dirty="0"/>
              <a:t>E</a:t>
            </a:r>
            <a:r>
              <a:rPr lang="en-GB" baseline="0" dirty="0"/>
              <a:t>mail address</a:t>
            </a:r>
            <a:endParaRPr lang="en-GB" dirty="0"/>
          </a:p>
        </p:txBody>
      </p:sp>
      <p:sp>
        <p:nvSpPr>
          <p:cNvPr id="4" name="Slide Number Placeholder 3"/>
          <p:cNvSpPr>
            <a:spLocks noGrp="1"/>
          </p:cNvSpPr>
          <p:nvPr>
            <p:ph type="sldNum" sz="quarter" idx="10"/>
          </p:nvPr>
        </p:nvSpPr>
        <p:spPr/>
        <p:txBody>
          <a:bodyPr/>
          <a:lstStyle/>
          <a:p>
            <a:fld id="{2B2912D1-E800-4DC6-A8AC-C15D3FB6E89E}" type="slidenum">
              <a:rPr lang="en-GB" smtClean="0"/>
              <a:t>14</a:t>
            </a:fld>
            <a:endParaRPr lang="en-GB"/>
          </a:p>
        </p:txBody>
      </p:sp>
    </p:spTree>
    <p:extLst>
      <p:ext uri="{BB962C8B-B14F-4D97-AF65-F5344CB8AC3E}">
        <p14:creationId xmlns:p14="http://schemas.microsoft.com/office/powerpoint/2010/main" val="2608854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from Matt</a:t>
            </a:r>
            <a:r>
              <a:rPr lang="mr-IN" dirty="0"/>
              <a:t>…</a:t>
            </a:r>
            <a:r>
              <a:rPr lang="cy-GB" dirty="0"/>
              <a:t>.</a:t>
            </a:r>
            <a:endParaRPr lang="en-US" dirty="0"/>
          </a:p>
        </p:txBody>
      </p:sp>
      <p:sp>
        <p:nvSpPr>
          <p:cNvPr id="4" name="Slide Number Placeholder 3"/>
          <p:cNvSpPr>
            <a:spLocks noGrp="1"/>
          </p:cNvSpPr>
          <p:nvPr>
            <p:ph type="sldNum" sz="quarter" idx="10"/>
          </p:nvPr>
        </p:nvSpPr>
        <p:spPr/>
        <p:txBody>
          <a:bodyPr/>
          <a:lstStyle/>
          <a:p>
            <a:fld id="{2B2912D1-E800-4DC6-A8AC-C15D3FB6E89E}" type="slidenum">
              <a:rPr lang="en-GB" smtClean="0"/>
              <a:t>2</a:t>
            </a:fld>
            <a:endParaRPr lang="en-GB"/>
          </a:p>
        </p:txBody>
      </p:sp>
    </p:spTree>
    <p:extLst>
      <p:ext uri="{BB962C8B-B14F-4D97-AF65-F5344CB8AC3E}">
        <p14:creationId xmlns:p14="http://schemas.microsoft.com/office/powerpoint/2010/main" val="1783619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self and other teachers. </a:t>
            </a:r>
          </a:p>
          <a:p>
            <a:r>
              <a:rPr lang="en-US" baseline="0" dirty="0"/>
              <a:t>Explain about the open plan nature of the base  (Carpet Areas and focused teaching) and that all children will have involvement with all of the staff. </a:t>
            </a:r>
            <a:endParaRPr lang="en-US" dirty="0"/>
          </a:p>
        </p:txBody>
      </p:sp>
      <p:sp>
        <p:nvSpPr>
          <p:cNvPr id="4" name="Slide Number Placeholder 3"/>
          <p:cNvSpPr>
            <a:spLocks noGrp="1"/>
          </p:cNvSpPr>
          <p:nvPr>
            <p:ph type="sldNum" sz="quarter" idx="10"/>
          </p:nvPr>
        </p:nvSpPr>
        <p:spPr/>
        <p:txBody>
          <a:bodyPr/>
          <a:lstStyle/>
          <a:p>
            <a:fld id="{2B2912D1-E800-4DC6-A8AC-C15D3FB6E89E}" type="slidenum">
              <a:rPr lang="en-GB" smtClean="0"/>
              <a:t>3</a:t>
            </a:fld>
            <a:endParaRPr lang="en-GB"/>
          </a:p>
        </p:txBody>
      </p:sp>
    </p:spTree>
    <p:extLst>
      <p:ext uri="{BB962C8B-B14F-4D97-AF65-F5344CB8AC3E}">
        <p14:creationId xmlns:p14="http://schemas.microsoft.com/office/powerpoint/2010/main" val="93551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latin typeface="+mn-lt"/>
                <a:ea typeface="+mn-ea"/>
                <a:cs typeface="+mn-cs"/>
              </a:rPr>
              <a:t>The Early</a:t>
            </a:r>
            <a:r>
              <a:rPr lang="en-GB" sz="1200" b="1" kern="1200" baseline="0" dirty="0">
                <a:solidFill>
                  <a:schemeClr val="tx1"/>
                </a:solidFill>
                <a:latin typeface="+mn-lt"/>
                <a:ea typeface="+mn-ea"/>
                <a:cs typeface="+mn-cs"/>
              </a:rPr>
              <a:t> Years Foundation Stage is the period of education from 0-5 years or to</a:t>
            </a:r>
            <a:r>
              <a:rPr lang="en-US" sz="1200" b="1" kern="1200" baseline="0" dirty="0">
                <a:solidFill>
                  <a:schemeClr val="tx1"/>
                </a:solidFill>
                <a:latin typeface="+mn-lt"/>
                <a:ea typeface="+mn-ea"/>
                <a:cs typeface="+mn-cs"/>
              </a:rPr>
              <a:t> t</a:t>
            </a:r>
            <a:r>
              <a:rPr lang="en-GB" sz="1200" b="1" kern="1200" baseline="0" dirty="0">
                <a:solidFill>
                  <a:schemeClr val="tx1"/>
                </a:solidFill>
                <a:latin typeface="+mn-lt"/>
                <a:ea typeface="+mn-ea"/>
                <a:cs typeface="+mn-cs"/>
              </a:rPr>
              <a:t>he the end of the Reception year at school. All children who attended a pre-school setting will have been working under the EYFS curriculum. We will continue to build upon this at school. </a:t>
            </a:r>
          </a:p>
          <a:p>
            <a:r>
              <a:rPr lang="en-GB" sz="1200" b="1" kern="1200" dirty="0">
                <a:solidFill>
                  <a:schemeClr val="tx1"/>
                </a:solidFill>
                <a:latin typeface="+mn-lt"/>
                <a:ea typeface="+mn-ea"/>
                <a:cs typeface="+mn-cs"/>
              </a:rPr>
              <a:t>There are 7 areas of learning we cover across the year. Here at The Merton we ensure a rich and balanced curriculum in which children will have adult led, whole class teaching and independent learning choices. Our</a:t>
            </a:r>
            <a:r>
              <a:rPr lang="en-GB" sz="1200" b="1" kern="1200" baseline="0" dirty="0">
                <a:solidFill>
                  <a:schemeClr val="tx1"/>
                </a:solidFill>
                <a:latin typeface="+mn-lt"/>
                <a:ea typeface="+mn-ea"/>
                <a:cs typeface="+mn-cs"/>
              </a:rPr>
              <a:t> teaching is adapted according to your child’s learning journey and it is our belief that children learn through quality experiences, play and active learning. It is a continuum of learning from play based through to year 1 ready. </a:t>
            </a:r>
            <a:endParaRPr lang="en-GB" dirty="0"/>
          </a:p>
        </p:txBody>
      </p:sp>
      <p:sp>
        <p:nvSpPr>
          <p:cNvPr id="4" name="Slide Number Placeholder 3"/>
          <p:cNvSpPr>
            <a:spLocks noGrp="1"/>
          </p:cNvSpPr>
          <p:nvPr>
            <p:ph type="sldNum" sz="quarter" idx="10"/>
          </p:nvPr>
        </p:nvSpPr>
        <p:spPr/>
        <p:txBody>
          <a:bodyPr/>
          <a:lstStyle/>
          <a:p>
            <a:fld id="{2B2912D1-E800-4DC6-A8AC-C15D3FB6E89E}" type="slidenum">
              <a:rPr lang="en-GB" smtClean="0"/>
              <a:t>4</a:t>
            </a:fld>
            <a:endParaRPr lang="en-GB"/>
          </a:p>
        </p:txBody>
      </p:sp>
    </p:spTree>
    <p:extLst>
      <p:ext uri="{BB962C8B-B14F-4D97-AF65-F5344CB8AC3E}">
        <p14:creationId xmlns:p14="http://schemas.microsoft.com/office/powerpoint/2010/main" val="4126043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2912D1-E800-4DC6-A8AC-C15D3FB6E89E}" type="slidenum">
              <a:rPr lang="en-GB" smtClean="0"/>
              <a:t>5</a:t>
            </a:fld>
            <a:endParaRPr lang="en-GB"/>
          </a:p>
        </p:txBody>
      </p:sp>
    </p:spTree>
    <p:extLst>
      <p:ext uri="{BB962C8B-B14F-4D97-AF65-F5344CB8AC3E}">
        <p14:creationId xmlns:p14="http://schemas.microsoft.com/office/powerpoint/2010/main" val="2971712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we have</a:t>
            </a:r>
            <a:r>
              <a:rPr lang="en-GB" baseline="0" dirty="0"/>
              <a:t> normally welcomed the children a class at a time into the school in the summer term </a:t>
            </a:r>
            <a:r>
              <a:rPr lang="mr-IN" baseline="0" dirty="0"/>
              <a:t>–</a:t>
            </a:r>
            <a:r>
              <a:rPr lang="en-GB" baseline="0" dirty="0"/>
              <a:t> you’ll appreciate that </a:t>
            </a:r>
            <a:r>
              <a:rPr lang="en-GB" baseline="0" dirty="0" err="1"/>
              <a:t>Covid</a:t>
            </a:r>
            <a:r>
              <a:rPr lang="en-GB" baseline="0" dirty="0"/>
              <a:t> </a:t>
            </a:r>
            <a:r>
              <a:rPr lang="en-GB" baseline="0" dirty="0" err="1"/>
              <a:t>hasn</a:t>
            </a:r>
            <a:r>
              <a:rPr lang="mr-IN" baseline="0" dirty="0"/>
              <a:t>’</a:t>
            </a:r>
            <a:r>
              <a:rPr lang="en-GB" baseline="0" dirty="0"/>
              <a:t>t allowed this as the children are coming from so many different settings. </a:t>
            </a:r>
          </a:p>
          <a:p>
            <a:r>
              <a:rPr lang="en-GB" dirty="0"/>
              <a:t>Therefore,</a:t>
            </a:r>
            <a:r>
              <a:rPr lang="en-GB" baseline="0" dirty="0"/>
              <a:t> for the second year running the children will spend time in the Early Years base as a class of 30 at the beginning of the school year.</a:t>
            </a:r>
          </a:p>
          <a:p>
            <a:endParaRPr lang="en-GB" baseline="0" dirty="0"/>
          </a:p>
          <a:p>
            <a:r>
              <a:rPr lang="en-GB" baseline="0" dirty="0"/>
              <a:t>We are all really approachable staff so at any point please come and talk with us whether if be about your child or you have a question about school. </a:t>
            </a:r>
          </a:p>
        </p:txBody>
      </p:sp>
      <p:sp>
        <p:nvSpPr>
          <p:cNvPr id="4" name="Slide Number Placeholder 3"/>
          <p:cNvSpPr>
            <a:spLocks noGrp="1"/>
          </p:cNvSpPr>
          <p:nvPr>
            <p:ph type="sldNum" sz="quarter" idx="10"/>
          </p:nvPr>
        </p:nvSpPr>
        <p:spPr/>
        <p:txBody>
          <a:bodyPr/>
          <a:lstStyle/>
          <a:p>
            <a:fld id="{2B2912D1-E800-4DC6-A8AC-C15D3FB6E89E}" type="slidenum">
              <a:rPr lang="en-GB" smtClean="0"/>
              <a:t>6</a:t>
            </a:fld>
            <a:endParaRPr lang="en-GB"/>
          </a:p>
        </p:txBody>
      </p:sp>
    </p:spTree>
    <p:extLst>
      <p:ext uri="{BB962C8B-B14F-4D97-AF65-F5344CB8AC3E}">
        <p14:creationId xmlns:p14="http://schemas.microsoft.com/office/powerpoint/2010/main" val="281587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about if</a:t>
            </a:r>
            <a:r>
              <a:rPr lang="en-GB" baseline="0" dirty="0"/>
              <a:t> their child gets upset. Not to worry and to let us take control of the situation as hard as it may be.</a:t>
            </a:r>
            <a:endParaRPr lang="en-GB" dirty="0"/>
          </a:p>
        </p:txBody>
      </p:sp>
      <p:sp>
        <p:nvSpPr>
          <p:cNvPr id="4" name="Slide Number Placeholder 3"/>
          <p:cNvSpPr>
            <a:spLocks noGrp="1"/>
          </p:cNvSpPr>
          <p:nvPr>
            <p:ph type="sldNum" sz="quarter" idx="10"/>
          </p:nvPr>
        </p:nvSpPr>
        <p:spPr/>
        <p:txBody>
          <a:bodyPr/>
          <a:lstStyle/>
          <a:p>
            <a:fld id="{2B2912D1-E800-4DC6-A8AC-C15D3FB6E89E}" type="slidenum">
              <a:rPr lang="en-GB" smtClean="0"/>
              <a:t>7</a:t>
            </a:fld>
            <a:endParaRPr lang="en-GB"/>
          </a:p>
        </p:txBody>
      </p:sp>
    </p:spTree>
    <p:extLst>
      <p:ext uri="{BB962C8B-B14F-4D97-AF65-F5344CB8AC3E}">
        <p14:creationId xmlns:p14="http://schemas.microsoft.com/office/powerpoint/2010/main" val="457146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the transition sessions all members of the Early Years Team will be on hand to support your children to settle into their new surroundings. </a:t>
            </a:r>
          </a:p>
        </p:txBody>
      </p:sp>
      <p:sp>
        <p:nvSpPr>
          <p:cNvPr id="4" name="Slide Number Placeholder 3"/>
          <p:cNvSpPr>
            <a:spLocks noGrp="1"/>
          </p:cNvSpPr>
          <p:nvPr>
            <p:ph type="sldNum" sz="quarter" idx="10"/>
          </p:nvPr>
        </p:nvSpPr>
        <p:spPr/>
        <p:txBody>
          <a:bodyPr/>
          <a:lstStyle/>
          <a:p>
            <a:fld id="{2B2912D1-E800-4DC6-A8AC-C15D3FB6E89E}" type="slidenum">
              <a:rPr lang="en-GB" smtClean="0"/>
              <a:t>8</a:t>
            </a:fld>
            <a:endParaRPr lang="en-GB"/>
          </a:p>
        </p:txBody>
      </p:sp>
    </p:spTree>
    <p:extLst>
      <p:ext uri="{BB962C8B-B14F-4D97-AF65-F5344CB8AC3E}">
        <p14:creationId xmlns:p14="http://schemas.microsoft.com/office/powerpoint/2010/main" val="487628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Confirmation</a:t>
            </a:r>
            <a:r>
              <a:rPr lang="en-GB" baseline="0" dirty="0"/>
              <a:t> will be send out</a:t>
            </a:r>
            <a:endParaRPr lang="en-GB" dirty="0"/>
          </a:p>
        </p:txBody>
      </p:sp>
      <p:sp>
        <p:nvSpPr>
          <p:cNvPr id="4" name="Slide Number Placeholder 3"/>
          <p:cNvSpPr>
            <a:spLocks noGrp="1"/>
          </p:cNvSpPr>
          <p:nvPr>
            <p:ph type="sldNum" sz="quarter" idx="10"/>
          </p:nvPr>
        </p:nvSpPr>
        <p:spPr/>
        <p:txBody>
          <a:bodyPr/>
          <a:lstStyle/>
          <a:p>
            <a:fld id="{2B2912D1-E800-4DC6-A8AC-C15D3FB6E89E}" type="slidenum">
              <a:rPr lang="en-GB" smtClean="0"/>
              <a:t>9</a:t>
            </a:fld>
            <a:endParaRPr lang="en-GB"/>
          </a:p>
        </p:txBody>
      </p:sp>
    </p:spTree>
    <p:extLst>
      <p:ext uri="{BB962C8B-B14F-4D97-AF65-F5344CB8AC3E}">
        <p14:creationId xmlns:p14="http://schemas.microsoft.com/office/powerpoint/2010/main" val="23847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87F855F-C7EF-43AC-97C3-31F2A1EED355}" type="datetimeFigureOut">
              <a:rPr lang="en-GB" smtClean="0"/>
              <a:t>16/07/2021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2458583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7F855F-C7EF-43AC-97C3-31F2A1EED355}" type="datetimeFigureOut">
              <a:rPr lang="en-GB" smtClean="0"/>
              <a:t>16/07/2021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13365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7F855F-C7EF-43AC-97C3-31F2A1EED355}" type="datetimeFigureOut">
              <a:rPr lang="en-GB" smtClean="0"/>
              <a:t>16/07/2021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275325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7F855F-C7EF-43AC-97C3-31F2A1EED355}" type="datetimeFigureOut">
              <a:rPr lang="en-GB" smtClean="0"/>
              <a:t>16/07/2021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3793983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7F855F-C7EF-43AC-97C3-31F2A1EED355}" type="datetimeFigureOut">
              <a:rPr lang="en-GB" smtClean="0"/>
              <a:t>16/07/2021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2706484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87F855F-C7EF-43AC-97C3-31F2A1EED355}" type="datetimeFigureOut">
              <a:rPr lang="en-GB" smtClean="0"/>
              <a:t>16/07/2021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941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87F855F-C7EF-43AC-97C3-31F2A1EED355}" type="datetimeFigureOut">
              <a:rPr lang="en-GB" smtClean="0"/>
              <a:t>16/07/2021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2311166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87F855F-C7EF-43AC-97C3-31F2A1EED355}" type="datetimeFigureOut">
              <a:rPr lang="en-GB" smtClean="0"/>
              <a:t>16/07/2021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735486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F855F-C7EF-43AC-97C3-31F2A1EED355}" type="datetimeFigureOut">
              <a:rPr lang="en-GB" smtClean="0"/>
              <a:t>16/07/2021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1234727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7F855F-C7EF-43AC-97C3-31F2A1EED355}" type="datetimeFigureOut">
              <a:rPr lang="en-GB" smtClean="0"/>
              <a:t>16/07/2021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24238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7F855F-C7EF-43AC-97C3-31F2A1EED355}" type="datetimeFigureOut">
              <a:rPr lang="en-GB" smtClean="0"/>
              <a:t>16/07/2021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0F4781-273C-4DBD-9CBC-37AFE1270F56}" type="slidenum">
              <a:rPr lang="en-GB" smtClean="0"/>
              <a:t>‹#›</a:t>
            </a:fld>
            <a:endParaRPr lang="en-GB"/>
          </a:p>
        </p:txBody>
      </p:sp>
    </p:spTree>
    <p:extLst>
      <p:ext uri="{BB962C8B-B14F-4D97-AF65-F5344CB8AC3E}">
        <p14:creationId xmlns:p14="http://schemas.microsoft.com/office/powerpoint/2010/main" val="379732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F855F-C7EF-43AC-97C3-31F2A1EED355}" type="datetimeFigureOut">
              <a:rPr lang="en-GB" smtClean="0"/>
              <a:t>16/07/2021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F4781-273C-4DBD-9CBC-37AFE1270F56}" type="slidenum">
              <a:rPr lang="en-GB" smtClean="0"/>
              <a:t>‹#›</a:t>
            </a:fld>
            <a:endParaRPr lang="en-GB"/>
          </a:p>
        </p:txBody>
      </p:sp>
    </p:spTree>
    <p:extLst>
      <p:ext uri="{BB962C8B-B14F-4D97-AF65-F5344CB8AC3E}">
        <p14:creationId xmlns:p14="http://schemas.microsoft.com/office/powerpoint/2010/main" val="3993515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wmf"/><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1.jp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6.wmf"/><Relationship Id="rId10" Type="http://schemas.openxmlformats.org/officeDocument/2006/relationships/image" Target="../media/image30.jpeg"/><Relationship Id="rId4" Type="http://schemas.openxmlformats.org/officeDocument/2006/relationships/image" Target="../media/image5.wmf"/><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6.wmf"/><Relationship Id="rId4" Type="http://schemas.openxmlformats.org/officeDocument/2006/relationships/image" Target="../media/image5.wmf"/></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wmf"/><Relationship Id="rId4" Type="http://schemas.openxmlformats.org/officeDocument/2006/relationships/image" Target="../media/image5.wmf"/></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hyperlink" Target="mailto:Earlyyears2021@merton.bepschools.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wmf"/><Relationship Id="rId7" Type="http://schemas.openxmlformats.org/officeDocument/2006/relationships/image" Target="../media/image8.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7.png"/><Relationship Id="rId4" Type="http://schemas.openxmlformats.org/officeDocument/2006/relationships/image" Target="../media/image6.wmf"/></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jp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6.wmf"/><Relationship Id="rId10" Type="http://schemas.openxmlformats.org/officeDocument/2006/relationships/image" Target="../media/image14.jpeg"/><Relationship Id="rId4" Type="http://schemas.openxmlformats.org/officeDocument/2006/relationships/image" Target="../media/image5.wmf"/><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wmf"/><Relationship Id="rId10" Type="http://schemas.openxmlformats.org/officeDocument/2006/relationships/image" Target="../media/image21.png"/><Relationship Id="rId4" Type="http://schemas.openxmlformats.org/officeDocument/2006/relationships/image" Target="../media/image5.wmf"/><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wmf"/><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w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2634" y="404447"/>
            <a:ext cx="9144000" cy="3754315"/>
          </a:xfrm>
          <a:solidFill>
            <a:schemeClr val="bg1"/>
          </a:solidFill>
          <a:ln>
            <a:solidFill>
              <a:schemeClr val="tx1"/>
            </a:solidFill>
          </a:ln>
        </p:spPr>
        <p:txBody>
          <a:bodyPr>
            <a:normAutofit/>
          </a:bodyPr>
          <a:lstStyle/>
          <a:p>
            <a:r>
              <a:rPr lang="en-GB" sz="5400" dirty="0"/>
              <a:t/>
            </a:r>
            <a:br>
              <a:rPr lang="en-GB" sz="5400" dirty="0"/>
            </a:br>
            <a:r>
              <a:rPr lang="en-GB" sz="5400" dirty="0"/>
              <a:t>Welcome to the Merton Primary Foundation Stage</a:t>
            </a:r>
            <a:br>
              <a:rPr lang="en-GB" sz="5400" dirty="0"/>
            </a:br>
            <a:r>
              <a:rPr lang="en-GB" sz="5400" dirty="0"/>
              <a:t>Parent Induction Meeting</a:t>
            </a:r>
            <a:br>
              <a:rPr lang="en-GB" sz="5400" dirty="0"/>
            </a:br>
            <a:r>
              <a:rPr lang="en-GB" sz="2400" dirty="0"/>
              <a:t>22</a:t>
            </a:r>
            <a:r>
              <a:rPr lang="en-GB" sz="2400" baseline="30000" dirty="0"/>
              <a:t>nd</a:t>
            </a:r>
            <a:r>
              <a:rPr lang="en-GB" sz="2400" dirty="0"/>
              <a:t> June 2021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7950" y="561026"/>
            <a:ext cx="1055945" cy="961053"/>
          </a:xfrm>
          <a:prstGeom prst="rect">
            <a:avLst/>
          </a:prstGeom>
        </p:spPr>
      </p:pic>
      <p:pic>
        <p:nvPicPr>
          <p:cNvPr id="3" name="Picture 2"/>
          <p:cNvPicPr>
            <a:picLocks noChangeAspect="1"/>
          </p:cNvPicPr>
          <p:nvPr/>
        </p:nvPicPr>
        <p:blipFill>
          <a:blip r:embed="rId4"/>
          <a:stretch>
            <a:fillRect/>
          </a:stretch>
        </p:blipFill>
        <p:spPr>
          <a:xfrm>
            <a:off x="2267823" y="4986896"/>
            <a:ext cx="7658100" cy="809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a:stretch>
            <a:fillRect/>
          </a:stretch>
        </p:blipFill>
        <p:spPr>
          <a:xfrm>
            <a:off x="10275592" y="4852639"/>
            <a:ext cx="1754891" cy="1932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stretch>
            <a:fillRect/>
          </a:stretch>
        </p:blipFill>
        <p:spPr>
          <a:xfrm>
            <a:off x="163264" y="4728074"/>
            <a:ext cx="1754891" cy="1966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6064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06" y="123921"/>
            <a:ext cx="754002" cy="754002"/>
          </a:xfrm>
          <a:prstGeom prst="rect">
            <a:avLst/>
          </a:prstGeom>
        </p:spPr>
      </p:pic>
      <p:sp>
        <p:nvSpPr>
          <p:cNvPr id="4" name="Title 1"/>
          <p:cNvSpPr txBox="1">
            <a:spLocks/>
          </p:cNvSpPr>
          <p:nvPr/>
        </p:nvSpPr>
        <p:spPr>
          <a:xfrm>
            <a:off x="1185860" y="63204"/>
            <a:ext cx="9693824" cy="814719"/>
          </a:xfrm>
          <a:prstGeom prst="rect">
            <a:avLst/>
          </a:prstGeom>
          <a:solidFill>
            <a:schemeClr val="bg1"/>
          </a:solidFill>
          <a:ln>
            <a:solidFill>
              <a:schemeClr val="tx1"/>
            </a:solid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t>A day in the life of a Buzzy Bee and Ladybird</a:t>
            </a:r>
            <a:endParaRPr lang="en-GB" sz="2400" dirty="0"/>
          </a:p>
        </p:txBody>
      </p:sp>
      <p:pic>
        <p:nvPicPr>
          <p:cNvPr id="7" name="Picture 6" descr="MCj04300050000[1]"/>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968789" y="123921"/>
            <a:ext cx="705757" cy="84926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ounded Rectangle 12"/>
          <p:cNvSpPr/>
          <p:nvPr/>
        </p:nvSpPr>
        <p:spPr>
          <a:xfrm>
            <a:off x="252413" y="1497204"/>
            <a:ext cx="11422133" cy="4280141"/>
          </a:xfrm>
          <a:prstGeom prst="round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l="100000" b="100000"/>
            </a:path>
            <a:tileRect t="-100000" r="-100000"/>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8" name="Picture 7" descr="MCj0424718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6440" y="213817"/>
            <a:ext cx="830967" cy="1017935"/>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1"/>
          <p:cNvSpPr>
            <a:spLocks noGrp="1"/>
          </p:cNvSpPr>
          <p:nvPr>
            <p:ph type="title"/>
          </p:nvPr>
        </p:nvSpPr>
        <p:spPr>
          <a:xfrm>
            <a:off x="784093" y="3226778"/>
            <a:ext cx="10515600" cy="1914892"/>
          </a:xfrm>
        </p:spPr>
        <p:txBody>
          <a:bodyPr>
            <a:noAutofit/>
          </a:bodyPr>
          <a:lstStyle/>
          <a:p>
            <a:r>
              <a:rPr lang="en-GB" sz="2600" b="1" dirty="0">
                <a:ea typeface="+mn-ea"/>
                <a:cs typeface="+mn-cs"/>
              </a:rPr>
              <a:t>8.45</a:t>
            </a:r>
            <a:r>
              <a:rPr lang="en-GB" sz="2600" dirty="0">
                <a:ea typeface="+mn-ea"/>
                <a:cs typeface="+mn-cs"/>
              </a:rPr>
              <a:t> – </a:t>
            </a:r>
            <a:r>
              <a:rPr lang="en-GB" sz="2600" b="1" dirty="0">
                <a:ea typeface="+mn-ea"/>
                <a:cs typeface="+mn-cs"/>
              </a:rPr>
              <a:t>8.50</a:t>
            </a:r>
            <a:r>
              <a:rPr lang="en-GB" sz="2600" dirty="0">
                <a:ea typeface="+mn-ea"/>
                <a:cs typeface="+mn-cs"/>
              </a:rPr>
              <a:t>        Doors open. Morning activity on carpet</a:t>
            </a:r>
            <a:br>
              <a:rPr lang="en-GB" sz="2600" dirty="0">
                <a:ea typeface="+mn-ea"/>
                <a:cs typeface="+mn-cs"/>
              </a:rPr>
            </a:br>
            <a:r>
              <a:rPr lang="en-GB" sz="2600" dirty="0">
                <a:ea typeface="+mn-ea"/>
                <a:cs typeface="+mn-cs"/>
              </a:rPr>
              <a:t/>
            </a:r>
            <a:br>
              <a:rPr lang="en-GB" sz="2600" dirty="0">
                <a:ea typeface="+mn-ea"/>
                <a:cs typeface="+mn-cs"/>
              </a:rPr>
            </a:br>
            <a:r>
              <a:rPr lang="en-GB" sz="2600" b="1" dirty="0">
                <a:ea typeface="+mn-ea"/>
                <a:cs typeface="+mn-cs"/>
              </a:rPr>
              <a:t>Morning             </a:t>
            </a:r>
            <a:r>
              <a:rPr lang="en-GB" sz="2600" dirty="0">
                <a:ea typeface="+mn-ea"/>
                <a:cs typeface="+mn-cs"/>
              </a:rPr>
              <a:t>Maths/literacy input</a:t>
            </a:r>
            <a:r>
              <a:rPr lang="en-GB" sz="2600" b="1" dirty="0">
                <a:ea typeface="+mn-ea"/>
                <a:cs typeface="+mn-cs"/>
              </a:rPr>
              <a:t/>
            </a:r>
            <a:br>
              <a:rPr lang="en-GB" sz="2600" b="1" dirty="0">
                <a:ea typeface="+mn-ea"/>
                <a:cs typeface="+mn-cs"/>
              </a:rPr>
            </a:br>
            <a:r>
              <a:rPr lang="en-GB" sz="2600" b="1" dirty="0">
                <a:ea typeface="+mn-ea"/>
                <a:cs typeface="+mn-cs"/>
              </a:rPr>
              <a:t>                            </a:t>
            </a:r>
            <a:r>
              <a:rPr lang="en-GB" sz="2600" dirty="0"/>
              <a:t>Focused activity/ Learning Around the Room/challenge</a:t>
            </a:r>
            <a:r>
              <a:rPr lang="en-GB" sz="2600" dirty="0">
                <a:ea typeface="+mn-ea"/>
                <a:cs typeface="+mn-cs"/>
              </a:rPr>
              <a:t/>
            </a:r>
            <a:br>
              <a:rPr lang="en-GB" sz="2600" dirty="0">
                <a:ea typeface="+mn-ea"/>
                <a:cs typeface="+mn-cs"/>
              </a:rPr>
            </a:br>
            <a:r>
              <a:rPr lang="en-GB" sz="2600" dirty="0">
                <a:ea typeface="+mn-ea"/>
                <a:cs typeface="+mn-cs"/>
              </a:rPr>
              <a:t>                           Morning break time, </a:t>
            </a:r>
            <a:r>
              <a:rPr lang="en-GB" sz="2600" dirty="0"/>
              <a:t>milk</a:t>
            </a:r>
            <a:r>
              <a:rPr lang="en-GB" sz="2600" dirty="0">
                <a:ea typeface="+mn-ea"/>
                <a:cs typeface="+mn-cs"/>
              </a:rPr>
              <a:t> and fruit snack</a:t>
            </a:r>
            <a:br>
              <a:rPr lang="en-GB" sz="2600" dirty="0">
                <a:ea typeface="+mn-ea"/>
                <a:cs typeface="+mn-cs"/>
              </a:rPr>
            </a:br>
            <a:r>
              <a:rPr lang="en-GB" sz="2600" b="1" dirty="0">
                <a:ea typeface="+mn-ea"/>
                <a:cs typeface="+mn-cs"/>
              </a:rPr>
              <a:t>                            </a:t>
            </a:r>
            <a:r>
              <a:rPr lang="en-GB" sz="2600" dirty="0"/>
              <a:t>Phonics</a:t>
            </a:r>
            <a:br>
              <a:rPr lang="en-GB" sz="2600" dirty="0"/>
            </a:br>
            <a:r>
              <a:rPr lang="en-GB" sz="2600" b="1" dirty="0"/>
              <a:t>11.55 – 1.00      </a:t>
            </a:r>
            <a:r>
              <a:rPr lang="en-GB" sz="2600" dirty="0"/>
              <a:t>Lunch time</a:t>
            </a:r>
            <a:br>
              <a:rPr lang="en-GB" sz="2600" dirty="0"/>
            </a:br>
            <a:r>
              <a:rPr lang="en-GB" sz="2600" dirty="0"/>
              <a:t/>
            </a:r>
            <a:br>
              <a:rPr lang="en-GB" sz="2600" dirty="0"/>
            </a:br>
            <a:r>
              <a:rPr lang="en-GB" sz="2600" b="1" dirty="0"/>
              <a:t>Afternoon</a:t>
            </a:r>
            <a:r>
              <a:rPr lang="en-GB" sz="2600" dirty="0"/>
              <a:t>         Learning Around the Room (1:1 reading/PSHE/UTW/Creative)</a:t>
            </a:r>
            <a:br>
              <a:rPr lang="en-GB" sz="2600" dirty="0"/>
            </a:br>
            <a:r>
              <a:rPr lang="en-GB" sz="2600" dirty="0"/>
              <a:t>                           Afternoon break and fruit snack</a:t>
            </a:r>
            <a:br>
              <a:rPr lang="en-GB" sz="2600" dirty="0"/>
            </a:br>
            <a:r>
              <a:rPr lang="en-GB" sz="2600" dirty="0"/>
              <a:t>                           Story time/singing</a:t>
            </a:r>
            <a:br>
              <a:rPr lang="en-GB" sz="2600" dirty="0"/>
            </a:br>
            <a:r>
              <a:rPr lang="en-GB" sz="2600" dirty="0"/>
              <a:t/>
            </a:r>
            <a:br>
              <a:rPr lang="en-GB" sz="2600" dirty="0"/>
            </a:br>
            <a:r>
              <a:rPr lang="en-GB" sz="2600" dirty="0">
                <a:ea typeface="+mn-ea"/>
                <a:cs typeface="+mn-cs"/>
              </a:rPr>
              <a:t/>
            </a:r>
            <a:br>
              <a:rPr lang="en-GB" sz="2600" dirty="0">
                <a:ea typeface="+mn-ea"/>
                <a:cs typeface="+mn-cs"/>
              </a:rPr>
            </a:br>
            <a:endParaRPr lang="en-GB" sz="2600" dirty="0">
              <a:ea typeface="+mn-ea"/>
              <a:cs typeface="+mn-cs"/>
            </a:endParaRPr>
          </a:p>
        </p:txBody>
      </p:sp>
    </p:spTree>
    <p:extLst>
      <p:ext uri="{BB962C8B-B14F-4D97-AF65-F5344CB8AC3E}">
        <p14:creationId xmlns:p14="http://schemas.microsoft.com/office/powerpoint/2010/main" val="687997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3" y="143146"/>
            <a:ext cx="754002" cy="754002"/>
          </a:xfrm>
          <a:prstGeom prst="rect">
            <a:avLst/>
          </a:prstGeom>
        </p:spPr>
      </p:pic>
      <p:sp>
        <p:nvSpPr>
          <p:cNvPr id="11" name="Title 1"/>
          <p:cNvSpPr>
            <a:spLocks noGrp="1"/>
          </p:cNvSpPr>
          <p:nvPr>
            <p:ph type="title"/>
          </p:nvPr>
        </p:nvSpPr>
        <p:spPr>
          <a:xfrm>
            <a:off x="269364" y="747598"/>
            <a:ext cx="10515600" cy="1325563"/>
          </a:xfrm>
        </p:spPr>
        <p:txBody>
          <a:bodyPr>
            <a:noAutofit/>
          </a:bodyPr>
          <a:lstStyle/>
          <a:p>
            <a:r>
              <a:rPr lang="en-GB" sz="2800" b="1" dirty="0">
                <a:ea typeface="+mn-ea"/>
                <a:cs typeface="+mn-cs"/>
              </a:rPr>
              <a:t>What to bring:</a:t>
            </a:r>
          </a:p>
        </p:txBody>
      </p:sp>
      <p:sp>
        <p:nvSpPr>
          <p:cNvPr id="23" name="Rounded Rectangle 22"/>
          <p:cNvSpPr/>
          <p:nvPr/>
        </p:nvSpPr>
        <p:spPr>
          <a:xfrm>
            <a:off x="315365" y="4340258"/>
            <a:ext cx="2981192" cy="2434614"/>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Title 1"/>
          <p:cNvSpPr txBox="1">
            <a:spLocks/>
          </p:cNvSpPr>
          <p:nvPr/>
        </p:nvSpPr>
        <p:spPr>
          <a:xfrm>
            <a:off x="409048" y="3932341"/>
            <a:ext cx="2966640" cy="15124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ea typeface="+mn-ea"/>
                <a:cs typeface="+mn-cs"/>
              </a:rPr>
              <a:t>All clothing named</a:t>
            </a:r>
          </a:p>
        </p:txBody>
      </p:sp>
      <p:grpSp>
        <p:nvGrpSpPr>
          <p:cNvPr id="5" name="Group 4"/>
          <p:cNvGrpSpPr/>
          <p:nvPr/>
        </p:nvGrpSpPr>
        <p:grpSpPr>
          <a:xfrm>
            <a:off x="162481" y="1823373"/>
            <a:ext cx="3396343" cy="2044703"/>
            <a:chOff x="7331178" y="2601191"/>
            <a:chExt cx="3396343" cy="898053"/>
          </a:xfrm>
        </p:grpSpPr>
        <p:sp>
          <p:nvSpPr>
            <p:cNvPr id="20" name="Rounded Rectangle 19"/>
            <p:cNvSpPr/>
            <p:nvPr/>
          </p:nvSpPr>
          <p:spPr>
            <a:xfrm>
              <a:off x="7331178" y="2601191"/>
              <a:ext cx="3396343" cy="89805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0" name="Title 1"/>
            <p:cNvSpPr txBox="1">
              <a:spLocks/>
            </p:cNvSpPr>
            <p:nvPr/>
          </p:nvSpPr>
          <p:spPr>
            <a:xfrm>
              <a:off x="7448368" y="2619268"/>
              <a:ext cx="2966640" cy="20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ea typeface="+mn-ea"/>
                  <a:cs typeface="+mn-cs"/>
                </a:rPr>
                <a:t>Book bag every day</a:t>
              </a:r>
            </a:p>
          </p:txBody>
        </p:sp>
      </p:grpSp>
      <p:sp>
        <p:nvSpPr>
          <p:cNvPr id="22" name="Rounded Rectangle 21"/>
          <p:cNvSpPr/>
          <p:nvPr/>
        </p:nvSpPr>
        <p:spPr>
          <a:xfrm>
            <a:off x="4029547" y="4381320"/>
            <a:ext cx="3674138" cy="2393553"/>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2" name="Title 1"/>
          <p:cNvSpPr txBox="1">
            <a:spLocks/>
          </p:cNvSpPr>
          <p:nvPr/>
        </p:nvSpPr>
        <p:spPr>
          <a:xfrm>
            <a:off x="4128101" y="3855440"/>
            <a:ext cx="3548668" cy="1828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ea typeface="+mn-ea"/>
                <a:cs typeface="+mn-cs"/>
              </a:rPr>
              <a:t>A named water bottle</a:t>
            </a:r>
          </a:p>
        </p:txBody>
      </p:sp>
      <p:sp>
        <p:nvSpPr>
          <p:cNvPr id="24" name="Rounded Rectangle 23"/>
          <p:cNvSpPr/>
          <p:nvPr/>
        </p:nvSpPr>
        <p:spPr>
          <a:xfrm>
            <a:off x="8672512" y="1285928"/>
            <a:ext cx="2981192" cy="2714356"/>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3" name="Title 1"/>
          <p:cNvSpPr txBox="1">
            <a:spLocks/>
          </p:cNvSpPr>
          <p:nvPr/>
        </p:nvSpPr>
        <p:spPr>
          <a:xfrm>
            <a:off x="8790986" y="1467566"/>
            <a:ext cx="2966640" cy="9261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ea typeface="+mn-ea"/>
                <a:cs typeface="+mn-cs"/>
              </a:rPr>
              <a:t>Fruit for morning snack in a named box/pot.</a:t>
            </a:r>
          </a:p>
        </p:txBody>
      </p:sp>
      <p:sp>
        <p:nvSpPr>
          <p:cNvPr id="2" name="Rounded Rectangle 1"/>
          <p:cNvSpPr/>
          <p:nvPr/>
        </p:nvSpPr>
        <p:spPr>
          <a:xfrm>
            <a:off x="8192504" y="4198093"/>
            <a:ext cx="3482042" cy="2576779"/>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5" name="Title 1"/>
          <p:cNvSpPr txBox="1">
            <a:spLocks/>
          </p:cNvSpPr>
          <p:nvPr/>
        </p:nvSpPr>
        <p:spPr>
          <a:xfrm>
            <a:off x="8318936" y="4198093"/>
            <a:ext cx="3438689" cy="9958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ea typeface="+mn-ea"/>
                <a:cs typeface="+mn-cs"/>
              </a:rPr>
              <a:t>P.E bag –  to be left on their peg</a:t>
            </a:r>
          </a:p>
        </p:txBody>
      </p:sp>
      <p:sp>
        <p:nvSpPr>
          <p:cNvPr id="21" name="Rounded Rectangle 20"/>
          <p:cNvSpPr/>
          <p:nvPr/>
        </p:nvSpPr>
        <p:spPr>
          <a:xfrm>
            <a:off x="3842299" y="1171891"/>
            <a:ext cx="4054555" cy="3109162"/>
          </a:xfrm>
          <a:prstGeom prst="roundRect">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6" name="Title 1"/>
          <p:cNvSpPr txBox="1">
            <a:spLocks/>
          </p:cNvSpPr>
          <p:nvPr/>
        </p:nvSpPr>
        <p:spPr>
          <a:xfrm>
            <a:off x="3896821" y="1345365"/>
            <a:ext cx="4090314" cy="1045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ea typeface="+mn-ea"/>
                <a:cs typeface="+mn-cs"/>
              </a:rPr>
              <a:t>A named lunch box if they are not having a hot dinner</a:t>
            </a:r>
          </a:p>
        </p:txBody>
      </p:sp>
      <p:pic>
        <p:nvPicPr>
          <p:cNvPr id="18" name="Picture 17" descr="MCj04300050000[1]"/>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968789" y="123921"/>
            <a:ext cx="705757" cy="84926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descr="MCj0424718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6440" y="213817"/>
            <a:ext cx="830967" cy="101793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930" y="2353750"/>
            <a:ext cx="1851066" cy="1388300"/>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9729" y="5219298"/>
            <a:ext cx="1905391" cy="1429043"/>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093791" y="5240820"/>
            <a:ext cx="1644222" cy="1233167"/>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3020" y="2575313"/>
            <a:ext cx="1809371" cy="1357028"/>
          </a:xfrm>
          <a:prstGeom prst="rect">
            <a:avLst/>
          </a:prstGeom>
          <a:ln>
            <a:noFill/>
          </a:ln>
          <a:effectLst>
            <a:outerShdw blurRad="292100" dist="139700" dir="2700000" algn="tl" rotWithShape="0">
              <a:srgbClr val="333333">
                <a:alpha val="65000"/>
              </a:srgbClr>
            </a:outerShdw>
          </a:effec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025816" y="2626547"/>
            <a:ext cx="1548127" cy="1161096"/>
          </a:xfrm>
          <a:prstGeom prst="rect">
            <a:avLst/>
          </a:prstGeom>
          <a:ln>
            <a:noFill/>
          </a:ln>
          <a:effectLst>
            <a:outerShdw blurRad="292100" dist="139700" dir="2700000" algn="tl" rotWithShape="0">
              <a:srgbClr val="333333">
                <a:alpha val="65000"/>
              </a:srgbClr>
            </a:outerShdw>
          </a:effectLst>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0459" y="2582158"/>
            <a:ext cx="1714898" cy="1286174"/>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9153395" y="5309429"/>
            <a:ext cx="1641232" cy="1230924"/>
          </a:xfrm>
          <a:prstGeom prst="rect">
            <a:avLst/>
          </a:prstGeom>
          <a:ln>
            <a:noFill/>
          </a:ln>
          <a:effectLst>
            <a:outerShdw blurRad="292100" dist="139700" dir="2700000" algn="tl" rotWithShape="0">
              <a:srgbClr val="333333">
                <a:alpha val="65000"/>
              </a:srgbClr>
            </a:outerShdw>
          </a:effectLst>
        </p:spPr>
      </p:pic>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1516238" y="5221835"/>
            <a:ext cx="1693009" cy="1269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1783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3" y="143146"/>
            <a:ext cx="754002" cy="754002"/>
          </a:xfrm>
          <a:prstGeom prst="rect">
            <a:avLst/>
          </a:prstGeom>
        </p:spPr>
      </p:pic>
      <p:sp>
        <p:nvSpPr>
          <p:cNvPr id="11" name="Title 1"/>
          <p:cNvSpPr>
            <a:spLocks noGrp="1"/>
          </p:cNvSpPr>
          <p:nvPr>
            <p:ph type="title"/>
          </p:nvPr>
        </p:nvSpPr>
        <p:spPr>
          <a:xfrm>
            <a:off x="269364" y="747598"/>
            <a:ext cx="10515600" cy="1325563"/>
          </a:xfrm>
        </p:spPr>
        <p:txBody>
          <a:bodyPr>
            <a:noAutofit/>
          </a:bodyPr>
          <a:lstStyle/>
          <a:p>
            <a:r>
              <a:rPr lang="en-GB" sz="3600" b="1" dirty="0">
                <a:ea typeface="+mn-ea"/>
                <a:cs typeface="+mn-cs"/>
              </a:rPr>
              <a:t>Other information:</a:t>
            </a:r>
          </a:p>
        </p:txBody>
      </p:sp>
      <p:pic>
        <p:nvPicPr>
          <p:cNvPr id="18" name="Picture 17" descr="MCj04300050000[1]"/>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968789" y="123921"/>
            <a:ext cx="705757" cy="84926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descr="MCj0424718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6440" y="213817"/>
            <a:ext cx="830967" cy="1017935"/>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itle 1"/>
          <p:cNvSpPr txBox="1">
            <a:spLocks/>
          </p:cNvSpPr>
          <p:nvPr/>
        </p:nvSpPr>
        <p:spPr>
          <a:xfrm>
            <a:off x="1463883" y="2112505"/>
            <a:ext cx="146364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ea typeface="+mn-ea"/>
                <a:cs typeface="+mn-cs"/>
              </a:rPr>
              <a:t>Milk</a:t>
            </a:r>
          </a:p>
        </p:txBody>
      </p:sp>
      <p:pic>
        <p:nvPicPr>
          <p:cNvPr id="2050" name="Picture 2" descr="Automated Payment Solution For Cool Milk | Key IV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5916" y="2014830"/>
            <a:ext cx="3881468" cy="1462582"/>
          </a:xfrm>
          <a:prstGeom prst="rect">
            <a:avLst/>
          </a:prstGeom>
          <a:solidFill>
            <a:schemeClr val="tx1"/>
          </a:solidFill>
          <a:ln>
            <a:solidFill>
              <a:schemeClr val="tx1"/>
            </a:solidFill>
          </a:ln>
        </p:spPr>
      </p:pic>
      <p:sp>
        <p:nvSpPr>
          <p:cNvPr id="30" name="Title 1"/>
          <p:cNvSpPr txBox="1">
            <a:spLocks/>
          </p:cNvSpPr>
          <p:nvPr/>
        </p:nvSpPr>
        <p:spPr>
          <a:xfrm>
            <a:off x="1463883" y="3812765"/>
            <a:ext cx="690504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ea typeface="+mn-ea"/>
                <a:cs typeface="+mn-cs"/>
              </a:rPr>
              <a:t>Whole School Newsletters</a:t>
            </a:r>
          </a:p>
        </p:txBody>
      </p:sp>
    </p:spTree>
    <p:extLst>
      <p:ext uri="{BB962C8B-B14F-4D97-AF65-F5344CB8AC3E}">
        <p14:creationId xmlns:p14="http://schemas.microsoft.com/office/powerpoint/2010/main" val="2242582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3" y="143146"/>
            <a:ext cx="754002" cy="754002"/>
          </a:xfrm>
          <a:prstGeom prst="rect">
            <a:avLst/>
          </a:prstGeom>
        </p:spPr>
      </p:pic>
      <p:grpSp>
        <p:nvGrpSpPr>
          <p:cNvPr id="27" name="Group 26"/>
          <p:cNvGrpSpPr/>
          <p:nvPr/>
        </p:nvGrpSpPr>
        <p:grpSpPr>
          <a:xfrm>
            <a:off x="557021" y="5479672"/>
            <a:ext cx="3060323" cy="1048521"/>
            <a:chOff x="535731" y="3826208"/>
            <a:chExt cx="3060323" cy="1048521"/>
          </a:xfrm>
        </p:grpSpPr>
        <p:sp>
          <p:nvSpPr>
            <p:cNvPr id="23" name="Rounded Rectangle 22"/>
            <p:cNvSpPr/>
            <p:nvPr/>
          </p:nvSpPr>
          <p:spPr>
            <a:xfrm>
              <a:off x="535731" y="3976676"/>
              <a:ext cx="2981192" cy="898053"/>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Title 1"/>
            <p:cNvSpPr txBox="1">
              <a:spLocks/>
            </p:cNvSpPr>
            <p:nvPr/>
          </p:nvSpPr>
          <p:spPr>
            <a:xfrm>
              <a:off x="629414" y="3826208"/>
              <a:ext cx="2966640" cy="1045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ct val="50000"/>
                </a:spcAft>
              </a:pPr>
              <a:r>
                <a:rPr lang="en-GB" altLang="en-US" sz="2800" dirty="0"/>
                <a:t>Recognise their name</a:t>
              </a:r>
            </a:p>
          </p:txBody>
        </p:sp>
      </p:grpSp>
      <p:grpSp>
        <p:nvGrpSpPr>
          <p:cNvPr id="25" name="Group 24"/>
          <p:cNvGrpSpPr/>
          <p:nvPr/>
        </p:nvGrpSpPr>
        <p:grpSpPr>
          <a:xfrm>
            <a:off x="5477038" y="5294889"/>
            <a:ext cx="6380385" cy="1418088"/>
            <a:chOff x="5394944" y="3893467"/>
            <a:chExt cx="3018897" cy="1418088"/>
          </a:xfrm>
        </p:grpSpPr>
        <p:sp>
          <p:nvSpPr>
            <p:cNvPr id="22" name="Rounded Rectangle 21"/>
            <p:cNvSpPr/>
            <p:nvPr/>
          </p:nvSpPr>
          <p:spPr>
            <a:xfrm>
              <a:off x="5394944" y="3893467"/>
              <a:ext cx="3018897" cy="141808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2" name="Title 1"/>
            <p:cNvSpPr txBox="1">
              <a:spLocks/>
            </p:cNvSpPr>
            <p:nvPr/>
          </p:nvSpPr>
          <p:spPr>
            <a:xfrm>
              <a:off x="5447201" y="4119604"/>
              <a:ext cx="2966640" cy="1045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ct val="50000"/>
                </a:spcAft>
              </a:pPr>
              <a:r>
                <a:rPr lang="en-GB" altLang="en-US" sz="2800" dirty="0"/>
                <a:t>Practise counting at any time – climbing the stairs, shopping etc.</a:t>
              </a:r>
            </a:p>
          </p:txBody>
        </p:sp>
      </p:grpSp>
      <p:grpSp>
        <p:nvGrpSpPr>
          <p:cNvPr id="26" name="Group 25"/>
          <p:cNvGrpSpPr/>
          <p:nvPr/>
        </p:nvGrpSpPr>
        <p:grpSpPr>
          <a:xfrm>
            <a:off x="6793813" y="1961784"/>
            <a:ext cx="5302545" cy="2318215"/>
            <a:chOff x="2256216" y="4721335"/>
            <a:chExt cx="3110437" cy="1646776"/>
          </a:xfrm>
        </p:grpSpPr>
        <p:sp>
          <p:nvSpPr>
            <p:cNvPr id="24" name="Rounded Rectangle 23"/>
            <p:cNvSpPr/>
            <p:nvPr/>
          </p:nvSpPr>
          <p:spPr>
            <a:xfrm>
              <a:off x="2385461" y="4721335"/>
              <a:ext cx="2981192" cy="1048521"/>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800" dirty="0">
                  <a:solidFill>
                    <a:schemeClr val="tx1"/>
                  </a:solidFill>
                  <a:latin typeface="+mj-lt"/>
                </a:rPr>
                <a:t>Encourage your child to get dressed independently to prepare for PE</a:t>
              </a:r>
            </a:p>
          </p:txBody>
        </p:sp>
        <p:sp>
          <p:nvSpPr>
            <p:cNvPr id="13" name="Title 1"/>
            <p:cNvSpPr txBox="1">
              <a:spLocks/>
            </p:cNvSpPr>
            <p:nvPr/>
          </p:nvSpPr>
          <p:spPr>
            <a:xfrm>
              <a:off x="2256216" y="5322848"/>
              <a:ext cx="2966640" cy="1045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ct val="50000"/>
                </a:spcAft>
              </a:pPr>
              <a:endParaRPr lang="en-GB" altLang="en-US" sz="2800" dirty="0"/>
            </a:p>
          </p:txBody>
        </p:sp>
      </p:grpSp>
      <p:grpSp>
        <p:nvGrpSpPr>
          <p:cNvPr id="3" name="Group 2"/>
          <p:cNvGrpSpPr/>
          <p:nvPr/>
        </p:nvGrpSpPr>
        <p:grpSpPr>
          <a:xfrm>
            <a:off x="7236824" y="3686697"/>
            <a:ext cx="4238078" cy="1352703"/>
            <a:chOff x="1188764" y="2580354"/>
            <a:chExt cx="3396343" cy="988510"/>
          </a:xfrm>
        </p:grpSpPr>
        <p:sp>
          <p:nvSpPr>
            <p:cNvPr id="2" name="Rounded Rectangle 1"/>
            <p:cNvSpPr/>
            <p:nvPr/>
          </p:nvSpPr>
          <p:spPr>
            <a:xfrm>
              <a:off x="1188764" y="2601191"/>
              <a:ext cx="3396343" cy="96767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5" name="Title 1"/>
            <p:cNvSpPr txBox="1">
              <a:spLocks/>
            </p:cNvSpPr>
            <p:nvPr/>
          </p:nvSpPr>
          <p:spPr>
            <a:xfrm>
              <a:off x="1188764" y="2580354"/>
              <a:ext cx="3302071" cy="8088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ct val="50000"/>
                </a:spcAft>
              </a:pPr>
              <a:r>
                <a:rPr lang="en-GB" altLang="en-US" sz="2800" dirty="0"/>
                <a:t>Teach them to take care of their things</a:t>
              </a:r>
            </a:p>
          </p:txBody>
        </p:sp>
      </p:grpSp>
      <p:grpSp>
        <p:nvGrpSpPr>
          <p:cNvPr id="6" name="Group 5"/>
          <p:cNvGrpSpPr/>
          <p:nvPr/>
        </p:nvGrpSpPr>
        <p:grpSpPr>
          <a:xfrm>
            <a:off x="557022" y="1550668"/>
            <a:ext cx="5997860" cy="1663673"/>
            <a:chOff x="7331178" y="4703331"/>
            <a:chExt cx="3396343" cy="1476405"/>
          </a:xfr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p:grpSpPr>
        <p:sp>
          <p:nvSpPr>
            <p:cNvPr id="21" name="Rounded Rectangle 20"/>
            <p:cNvSpPr/>
            <p:nvPr/>
          </p:nvSpPr>
          <p:spPr>
            <a:xfrm>
              <a:off x="7331178" y="4703331"/>
              <a:ext cx="3396343" cy="1476405"/>
            </a:xfrm>
            <a:prstGeom prst="roundRect">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16" name="Title 1"/>
            <p:cNvSpPr txBox="1">
              <a:spLocks/>
            </p:cNvSpPr>
            <p:nvPr/>
          </p:nvSpPr>
          <p:spPr>
            <a:xfrm>
              <a:off x="7478195" y="5101903"/>
              <a:ext cx="2735256" cy="678642"/>
            </a:xfrm>
            <a:prstGeom prst="rect">
              <a:avLst/>
            </a:prstGeom>
            <a:grp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ct val="50000"/>
                </a:spcAft>
              </a:pPr>
              <a:r>
                <a:rPr lang="en-GB" altLang="en-US" sz="2800" dirty="0"/>
                <a:t>Talk with your child in a positive and cheerful way about starting school</a:t>
              </a:r>
            </a:p>
          </p:txBody>
        </p:sp>
      </p:grpSp>
      <p:pic>
        <p:nvPicPr>
          <p:cNvPr id="18" name="Picture 17" descr="MCj04300050000[1]"/>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968789" y="123921"/>
            <a:ext cx="705757" cy="84926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descr="MCj0424718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6440" y="213817"/>
            <a:ext cx="830967" cy="1017935"/>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itle 1"/>
          <p:cNvSpPr txBox="1">
            <a:spLocks/>
          </p:cNvSpPr>
          <p:nvPr/>
        </p:nvSpPr>
        <p:spPr>
          <a:xfrm>
            <a:off x="1335049" y="143054"/>
            <a:ext cx="9377616" cy="1109400"/>
          </a:xfrm>
          <a:prstGeom prst="rect">
            <a:avLst/>
          </a:prstGeom>
          <a:solidFill>
            <a:schemeClr val="bg1"/>
          </a:solidFill>
          <a:ln>
            <a:solidFill>
              <a:schemeClr val="tx1"/>
            </a:solidFill>
          </a:ln>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t>How can you help to get your child ready for school?</a:t>
            </a:r>
            <a:endParaRPr lang="en-GB" sz="2400" dirty="0"/>
          </a:p>
        </p:txBody>
      </p:sp>
      <p:grpSp>
        <p:nvGrpSpPr>
          <p:cNvPr id="29" name="Group 28"/>
          <p:cNvGrpSpPr/>
          <p:nvPr/>
        </p:nvGrpSpPr>
        <p:grpSpPr>
          <a:xfrm>
            <a:off x="314348" y="3714239"/>
            <a:ext cx="6391402" cy="1476405"/>
            <a:chOff x="7331178" y="4703331"/>
            <a:chExt cx="3490026" cy="1476405"/>
          </a:xfrm>
        </p:grpSpPr>
        <p:sp>
          <p:nvSpPr>
            <p:cNvPr id="30" name="Rounded Rectangle 29"/>
            <p:cNvSpPr/>
            <p:nvPr/>
          </p:nvSpPr>
          <p:spPr>
            <a:xfrm>
              <a:off x="7331178" y="4703331"/>
              <a:ext cx="3396343" cy="1476405"/>
            </a:xfrm>
            <a:prstGeom prst="roundRect">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1" name="Title 1"/>
            <p:cNvSpPr txBox="1">
              <a:spLocks/>
            </p:cNvSpPr>
            <p:nvPr/>
          </p:nvSpPr>
          <p:spPr>
            <a:xfrm>
              <a:off x="7331178" y="4910365"/>
              <a:ext cx="3490026" cy="1045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ct val="50000"/>
                </a:spcAft>
              </a:pPr>
              <a:r>
                <a:rPr lang="en-GB" altLang="en-US" sz="2800" dirty="0"/>
                <a:t> Teach them to go to the toilet independently and know to wash their hands</a:t>
              </a:r>
            </a:p>
          </p:txBody>
        </p:sp>
      </p:grpSp>
    </p:spTree>
    <p:extLst>
      <p:ext uri="{BB962C8B-B14F-4D97-AF65-F5344CB8AC3E}">
        <p14:creationId xmlns:p14="http://schemas.microsoft.com/office/powerpoint/2010/main" val="2117744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3" y="143146"/>
            <a:ext cx="754002" cy="754002"/>
          </a:xfrm>
          <a:prstGeom prst="rect">
            <a:avLst/>
          </a:prstGeom>
        </p:spPr>
      </p:pic>
      <p:sp>
        <p:nvSpPr>
          <p:cNvPr id="8" name="Content Placeholder 2"/>
          <p:cNvSpPr txBox="1">
            <a:spLocks/>
          </p:cNvSpPr>
          <p:nvPr/>
        </p:nvSpPr>
        <p:spPr>
          <a:xfrm>
            <a:off x="1006415" y="199483"/>
            <a:ext cx="3055997" cy="71554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endParaRPr lang="en-GB" sz="700" dirty="0">
              <a:latin typeface="+mj-lt"/>
            </a:endParaRPr>
          </a:p>
        </p:txBody>
      </p:sp>
      <p:sp>
        <p:nvSpPr>
          <p:cNvPr id="2" name="Content Placeholder 1"/>
          <p:cNvSpPr>
            <a:spLocks noGrp="1"/>
          </p:cNvSpPr>
          <p:nvPr>
            <p:ph idx="1"/>
          </p:nvPr>
        </p:nvSpPr>
        <p:spPr>
          <a:xfrm>
            <a:off x="820840" y="1181690"/>
            <a:ext cx="10515600" cy="4603370"/>
          </a:xfrm>
        </p:spPr>
        <p:txBody>
          <a:bodyPr vert="horz" lIns="91440" tIns="45720" rIns="91440" bIns="45720" rtlCol="0" anchor="t">
            <a:normAutofit lnSpcReduction="10000"/>
          </a:bodyPr>
          <a:lstStyle/>
          <a:p>
            <a:endParaRPr lang="en-GB" dirty="0"/>
          </a:p>
          <a:p>
            <a:pPr marL="0" indent="0">
              <a:buNone/>
            </a:pPr>
            <a:r>
              <a:rPr lang="en-GB" sz="3200" dirty="0">
                <a:latin typeface="+mj-lt"/>
                <a:ea typeface="+mj-ea"/>
                <a:cs typeface="+mj-cs"/>
              </a:rPr>
              <a:t>We look forward to a happy partnership in your child’s first year at school and beyond.</a:t>
            </a:r>
          </a:p>
          <a:p>
            <a:pPr marL="0" indent="0">
              <a:buNone/>
            </a:pPr>
            <a:endParaRPr lang="en-GB" sz="800" dirty="0">
              <a:latin typeface="+mj-lt"/>
              <a:ea typeface="+mj-ea"/>
              <a:cs typeface="+mj-cs"/>
            </a:endParaRPr>
          </a:p>
          <a:p>
            <a:pPr marL="0" indent="0">
              <a:buNone/>
            </a:pPr>
            <a:r>
              <a:rPr lang="en-GB" sz="3200" dirty="0">
                <a:latin typeface="+mj-lt"/>
                <a:ea typeface="+mj-ea"/>
                <a:cs typeface="+mj-cs"/>
              </a:rPr>
              <a:t>Please follow us on Twitter to keep up to date with your child’s learning journey. </a:t>
            </a:r>
          </a:p>
          <a:p>
            <a:pPr marL="0" indent="0">
              <a:buNone/>
            </a:pPr>
            <a:endParaRPr lang="en-GB" sz="900" b="1" dirty="0">
              <a:latin typeface="+mj-lt"/>
              <a:ea typeface="+mj-ea"/>
              <a:cs typeface="+mj-cs"/>
            </a:endParaRPr>
          </a:p>
          <a:p>
            <a:pPr marL="0" indent="0">
              <a:buNone/>
            </a:pPr>
            <a:r>
              <a:rPr lang="en-GB" sz="3200" b="1" dirty="0">
                <a:latin typeface="+mj-lt"/>
                <a:ea typeface="+mj-ea"/>
                <a:cs typeface="+mj-cs"/>
              </a:rPr>
              <a:t>You will be receiving a pack with more information.</a:t>
            </a:r>
          </a:p>
          <a:p>
            <a:pPr marL="0" indent="0">
              <a:buNone/>
            </a:pPr>
            <a:endParaRPr lang="en-GB" sz="3200" b="1" dirty="0">
              <a:latin typeface="+mj-lt"/>
              <a:ea typeface="+mj-ea"/>
              <a:cs typeface="+mj-cs"/>
            </a:endParaRPr>
          </a:p>
          <a:p>
            <a:pPr marL="0" indent="0" algn="ctr">
              <a:buNone/>
            </a:pPr>
            <a:r>
              <a:rPr lang="en-US" sz="3200" b="1">
                <a:latin typeface="+mj-lt"/>
                <a:ea typeface="+mj-ea"/>
                <a:cs typeface="+mj-cs"/>
                <a:hlinkClick r:id="rId4"/>
              </a:rPr>
              <a:t>E</a:t>
            </a:r>
            <a:r>
              <a:rPr lang="en-GB" sz="3200" b="1">
                <a:latin typeface="+mj-lt"/>
                <a:ea typeface="+mj-ea"/>
                <a:cs typeface="+mj-cs"/>
                <a:hlinkClick r:id="rId4"/>
              </a:rPr>
              <a:t>YFS@merton.bepschools.org</a:t>
            </a:r>
            <a:r>
              <a:rPr lang="en-GB" sz="3200" b="1">
                <a:latin typeface="+mj-lt"/>
                <a:ea typeface="+mj-ea"/>
                <a:cs typeface="+mj-cs"/>
              </a:rPr>
              <a:t> </a:t>
            </a:r>
            <a:endParaRPr lang="en-GB" sz="3200" b="1">
              <a:latin typeface="+mj-lt"/>
              <a:ea typeface="+mj-ea"/>
              <a:cs typeface="Calibri Light"/>
            </a:endParaRPr>
          </a:p>
        </p:txBody>
      </p:sp>
      <p:sp>
        <p:nvSpPr>
          <p:cNvPr id="7" name="Title 1"/>
          <p:cNvSpPr txBox="1">
            <a:spLocks/>
          </p:cNvSpPr>
          <p:nvPr/>
        </p:nvSpPr>
        <p:spPr>
          <a:xfrm>
            <a:off x="1335049" y="220636"/>
            <a:ext cx="3210574" cy="961054"/>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t>Thank you</a:t>
            </a:r>
          </a:p>
        </p:txBody>
      </p:sp>
      <p:pic>
        <p:nvPicPr>
          <p:cNvPr id="6" name="Picture 5" descr="MCj04300050000[1]"/>
          <p:cNvPicPr>
            <a:picLocks noChangeAspect="1" noChangeArrowheads="1"/>
          </p:cNvPicPr>
          <p:nvPr/>
        </p:nvPicPr>
        <p:blipFill>
          <a:blip r:embed="rId5" cstate="print">
            <a:lum bright="40000"/>
            <a:extLst>
              <a:ext uri="{28A0092B-C50C-407E-A947-70E740481C1C}">
                <a14:useLocalDpi xmlns:a14="http://schemas.microsoft.com/office/drawing/2010/main" val="0"/>
              </a:ext>
            </a:extLst>
          </a:blip>
          <a:srcRect/>
          <a:stretch>
            <a:fillRect/>
          </a:stretch>
        </p:blipFill>
        <p:spPr bwMode="auto">
          <a:xfrm>
            <a:off x="10968789" y="123921"/>
            <a:ext cx="705757" cy="84926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MCj0424718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36440" y="213817"/>
            <a:ext cx="830967" cy="1017935"/>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7"/>
          <a:stretch>
            <a:fillRect/>
          </a:stretch>
        </p:blipFill>
        <p:spPr>
          <a:xfrm>
            <a:off x="4062412" y="5895975"/>
            <a:ext cx="4448175" cy="56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9702" y="5895975"/>
            <a:ext cx="622709" cy="56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574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Welcome to our School</a:t>
            </a:r>
          </a:p>
        </p:txBody>
      </p:sp>
      <p:sp>
        <p:nvSpPr>
          <p:cNvPr id="3" name="Content Placeholder 2"/>
          <p:cNvSpPr>
            <a:spLocks noGrp="1"/>
          </p:cNvSpPr>
          <p:nvPr>
            <p:ph idx="1"/>
          </p:nvPr>
        </p:nvSpPr>
        <p:spPr>
          <a:xfrm>
            <a:off x="838200" y="1825625"/>
            <a:ext cx="10515600" cy="4117975"/>
          </a:xfrm>
          <a:solidFill>
            <a:schemeClr val="bg1"/>
          </a:solidFill>
          <a:ln>
            <a:solidFill>
              <a:schemeClr val="tx1"/>
            </a:solidFill>
          </a:ln>
        </p:spPr>
        <p:txBody>
          <a:bodyPr>
            <a:normAutofit fontScale="70000" lnSpcReduction="20000"/>
          </a:bodyPr>
          <a:lstStyle/>
          <a:p>
            <a:pPr marL="0" indent="0">
              <a:buNone/>
            </a:pPr>
            <a:r>
              <a:rPr lang="en-GB" b="1" dirty="0"/>
              <a:t>Our Mission</a:t>
            </a:r>
            <a:r>
              <a:rPr lang="en-GB" b="1" dirty="0" smtClean="0"/>
              <a:t>:</a:t>
            </a:r>
          </a:p>
          <a:p>
            <a:pPr marL="0" indent="0">
              <a:buNone/>
            </a:pPr>
            <a:endParaRPr lang="en-GB" b="1" dirty="0" smtClean="0"/>
          </a:p>
          <a:p>
            <a:r>
              <a:rPr lang="en-GB" dirty="0" smtClean="0"/>
              <a:t>‘</a:t>
            </a:r>
            <a:r>
              <a:rPr lang="en-GB" dirty="0"/>
              <a:t>To be the best we can be’ by…</a:t>
            </a:r>
          </a:p>
          <a:p>
            <a:r>
              <a:rPr lang="en-GB" dirty="0"/>
              <a:t>Encouraging children to </a:t>
            </a:r>
            <a:r>
              <a:rPr lang="en-GB" b="1" dirty="0"/>
              <a:t>make a difference </a:t>
            </a:r>
            <a:r>
              <a:rPr lang="en-GB" dirty="0"/>
              <a:t>to their own lives and the lives of others, close by and in the wider world</a:t>
            </a:r>
          </a:p>
          <a:p>
            <a:r>
              <a:rPr lang="en-GB" dirty="0"/>
              <a:t>Supporting personal achievement through an </a:t>
            </a:r>
            <a:r>
              <a:rPr lang="en-GB" b="1" dirty="0"/>
              <a:t>inspiring</a:t>
            </a:r>
            <a:r>
              <a:rPr lang="en-GB" dirty="0"/>
              <a:t> </a:t>
            </a:r>
            <a:r>
              <a:rPr lang="en-GB" b="1" dirty="0"/>
              <a:t>curriculum </a:t>
            </a:r>
            <a:r>
              <a:rPr lang="en-GB" dirty="0"/>
              <a:t>that enables success for all and high expectations, driven by purposeful, relevant, practical lessons that children can fully invest in</a:t>
            </a:r>
          </a:p>
          <a:p>
            <a:r>
              <a:rPr lang="en-GB" dirty="0"/>
              <a:t>Maximising the potential of each individual’s</a:t>
            </a:r>
            <a:r>
              <a:rPr lang="en-GB" b="1" dirty="0"/>
              <a:t> character, </a:t>
            </a:r>
            <a:r>
              <a:rPr lang="en-GB" dirty="0"/>
              <a:t>supporting growth through real-world examples both within and beyond the school to ensure children can succeed and flourish in a changing world</a:t>
            </a:r>
          </a:p>
          <a:p>
            <a:r>
              <a:rPr lang="en-GB" dirty="0"/>
              <a:t>Prioritising </a:t>
            </a:r>
            <a:r>
              <a:rPr lang="en-GB" b="1" dirty="0"/>
              <a:t>physical and mental health</a:t>
            </a:r>
            <a:r>
              <a:rPr lang="en-GB" dirty="0"/>
              <a:t>, creating a culture of nurture and happiness where children have the capacity to thrive emotionally, socially and academically</a:t>
            </a:r>
          </a:p>
          <a:p>
            <a:r>
              <a:rPr lang="en-GB" dirty="0"/>
              <a:t>Embracing the power of collaboration, working together and building </a:t>
            </a:r>
            <a:r>
              <a:rPr lang="en-GB" b="1" dirty="0"/>
              <a:t>positive relationships </a:t>
            </a:r>
            <a:r>
              <a:rPr lang="en-GB" dirty="0"/>
              <a:t>where children have a voice but listen, care and value each other as </a:t>
            </a:r>
            <a:r>
              <a:rPr lang="en-GB" dirty="0" smtClean="0"/>
              <a:t>individuals.</a:t>
            </a:r>
            <a:endParaRPr lang="en-GB" dirty="0"/>
          </a:p>
          <a:p>
            <a:pPr marL="0" indent="0">
              <a:buNone/>
            </a:pPr>
            <a:endParaRPr lang="en-GB" dirty="0"/>
          </a:p>
        </p:txBody>
      </p:sp>
    </p:spTree>
    <p:extLst>
      <p:ext uri="{BB962C8B-B14F-4D97-AF65-F5344CB8AC3E}">
        <p14:creationId xmlns:p14="http://schemas.microsoft.com/office/powerpoint/2010/main" val="267161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Cj04300050000[1]"/>
          <p:cNvPicPr>
            <a:picLocks noChangeAspect="1" noChangeArrowheads="1"/>
          </p:cNvPicPr>
          <p:nvPr/>
        </p:nvPicPr>
        <p:blipFill>
          <a:blip r:embed="rId3" cstate="print">
            <a:lum bright="40000"/>
            <a:extLst>
              <a:ext uri="{28A0092B-C50C-407E-A947-70E740481C1C}">
                <a14:useLocalDpi xmlns:a14="http://schemas.microsoft.com/office/drawing/2010/main" val="0"/>
              </a:ext>
            </a:extLst>
          </a:blip>
          <a:srcRect/>
          <a:stretch>
            <a:fillRect/>
          </a:stretch>
        </p:blipFill>
        <p:spPr bwMode="auto">
          <a:xfrm>
            <a:off x="295391" y="1141411"/>
            <a:ext cx="971900" cy="116952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MCj0424718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9431" y="1027152"/>
            <a:ext cx="1141261" cy="139804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207" y="2651760"/>
            <a:ext cx="1960966" cy="2941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p:cNvSpPr txBox="1">
            <a:spLocks/>
          </p:cNvSpPr>
          <p:nvPr/>
        </p:nvSpPr>
        <p:spPr>
          <a:xfrm>
            <a:off x="679207" y="281612"/>
            <a:ext cx="965331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dirty="0">
                <a:latin typeface="SassoonPrimaryInfant" panose="00000400000000000000" pitchFamily="2" charset="0"/>
              </a:rPr>
              <a:t>Welcome to EYFS at The Merton Primary School</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7998" y="0"/>
            <a:ext cx="754002" cy="754002"/>
          </a:xfrm>
          <a:prstGeom prst="rect">
            <a:avLst/>
          </a:prstGeom>
        </p:spPr>
      </p:pic>
      <p:sp>
        <p:nvSpPr>
          <p:cNvPr id="12" name="Rectangle 11"/>
          <p:cNvSpPr/>
          <p:nvPr/>
        </p:nvSpPr>
        <p:spPr>
          <a:xfrm>
            <a:off x="7775877" y="5731753"/>
            <a:ext cx="2456891" cy="369332"/>
          </a:xfrm>
          <a:prstGeom prst="rect">
            <a:avLst/>
          </a:prstGeom>
        </p:spPr>
        <p:txBody>
          <a:bodyPr wrap="none">
            <a:spAutoFit/>
          </a:bodyPr>
          <a:lstStyle/>
          <a:p>
            <a:r>
              <a:rPr lang="en-GB" altLang="en-US" b="1" dirty="0">
                <a:latin typeface="SassoonPrimaryInfant" panose="00000400000000000000" pitchFamily="2" charset="0"/>
              </a:rPr>
              <a:t>Miss De Blasio (Teacher)</a:t>
            </a:r>
            <a:endParaRPr lang="en-GB" dirty="0">
              <a:latin typeface="SassoonPrimaryInfant" panose="00000400000000000000" pitchFamily="2" charset="0"/>
            </a:endParaRPr>
          </a:p>
        </p:txBody>
      </p:sp>
      <p:sp>
        <p:nvSpPr>
          <p:cNvPr id="13" name="Rectangle 12"/>
          <p:cNvSpPr/>
          <p:nvPr/>
        </p:nvSpPr>
        <p:spPr>
          <a:xfrm>
            <a:off x="576260" y="5731296"/>
            <a:ext cx="2298321" cy="369332"/>
          </a:xfrm>
          <a:prstGeom prst="rect">
            <a:avLst/>
          </a:prstGeom>
        </p:spPr>
        <p:txBody>
          <a:bodyPr wrap="none">
            <a:spAutoFit/>
          </a:bodyPr>
          <a:lstStyle/>
          <a:p>
            <a:r>
              <a:rPr lang="en-GB" altLang="en-US" b="1" dirty="0">
                <a:latin typeface="SassoonPrimaryInfant" panose="00000400000000000000" pitchFamily="2" charset="0"/>
              </a:rPr>
              <a:t>Mrs Edwards (Teacher)</a:t>
            </a:r>
            <a:endParaRPr lang="en-GB" dirty="0">
              <a:latin typeface="SassoonPrimaryInfant" panose="00000400000000000000" pitchFamily="2" charset="0"/>
            </a:endParaRPr>
          </a:p>
        </p:txBody>
      </p:sp>
      <p:sp>
        <p:nvSpPr>
          <p:cNvPr id="14" name="Rectangle 13"/>
          <p:cNvSpPr/>
          <p:nvPr/>
        </p:nvSpPr>
        <p:spPr>
          <a:xfrm>
            <a:off x="4064289" y="5731296"/>
            <a:ext cx="2721386" cy="369332"/>
          </a:xfrm>
          <a:prstGeom prst="rect">
            <a:avLst/>
          </a:prstGeom>
        </p:spPr>
        <p:txBody>
          <a:bodyPr wrap="none">
            <a:spAutoFit/>
          </a:bodyPr>
          <a:lstStyle/>
          <a:p>
            <a:r>
              <a:rPr lang="en-GB" altLang="en-US" b="1" dirty="0">
                <a:latin typeface="SassoonPrimaryInfant" panose="00000400000000000000" pitchFamily="2" charset="0"/>
              </a:rPr>
              <a:t>Miss O’Callaghan (Teacher)</a:t>
            </a:r>
            <a:endParaRPr lang="en-GB" dirty="0">
              <a:latin typeface="SassoonPrimaryInfant" panose="00000400000000000000" pitchFamily="2" charset="0"/>
            </a:endParaRPr>
          </a:p>
        </p:txBody>
      </p:sp>
      <p:pic>
        <p:nvPicPr>
          <p:cNvPr id="15" name="Picture 14"/>
          <p:cNvPicPr/>
          <p:nvPr/>
        </p:nvPicPr>
        <p:blipFill>
          <a:blip r:embed="rId7">
            <a:extLst>
              <a:ext uri="{28A0092B-C50C-407E-A947-70E740481C1C}">
                <a14:useLocalDpi xmlns:a14="http://schemas.microsoft.com/office/drawing/2010/main" val="0"/>
              </a:ext>
            </a:extLst>
          </a:blip>
          <a:stretch>
            <a:fillRect/>
          </a:stretch>
        </p:blipFill>
        <p:spPr>
          <a:xfrm>
            <a:off x="4351227" y="2658298"/>
            <a:ext cx="2257796" cy="2962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2220" t="7423" r="16642" b="21374"/>
          <a:stretch/>
        </p:blipFill>
        <p:spPr>
          <a:xfrm>
            <a:off x="7874000" y="2658298"/>
            <a:ext cx="2225040" cy="2934911"/>
          </a:xfrm>
          <a:prstGeom prst="rect">
            <a:avLst/>
          </a:prstGeom>
          <a:ln w="41275">
            <a:solidFill>
              <a:schemeClr val="tx1"/>
            </a:solidFill>
          </a:ln>
        </p:spPr>
      </p:pic>
    </p:spTree>
    <p:extLst>
      <p:ext uri="{BB962C8B-B14F-4D97-AF65-F5344CB8AC3E}">
        <p14:creationId xmlns:p14="http://schemas.microsoft.com/office/powerpoint/2010/main" val="2570676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3" y="143146"/>
            <a:ext cx="754002" cy="754002"/>
          </a:xfrm>
          <a:prstGeom prst="rect">
            <a:avLst/>
          </a:prstGeom>
        </p:spPr>
      </p:pic>
      <p:sp>
        <p:nvSpPr>
          <p:cNvPr id="6" name="Title 1"/>
          <p:cNvSpPr txBox="1">
            <a:spLocks/>
          </p:cNvSpPr>
          <p:nvPr/>
        </p:nvSpPr>
        <p:spPr>
          <a:xfrm>
            <a:off x="1113376" y="180560"/>
            <a:ext cx="8954260" cy="927804"/>
          </a:xfrm>
          <a:prstGeom prst="rect">
            <a:avLst/>
          </a:prstGeom>
          <a:solidFill>
            <a:schemeClr val="bg1"/>
          </a:solidFill>
          <a:ln>
            <a:solidFill>
              <a:schemeClr val="tx1"/>
            </a:solid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t>What Early Years looks like at The Merton</a:t>
            </a:r>
            <a:endParaRPr lang="en-GB" sz="2400" dirty="0"/>
          </a:p>
        </p:txBody>
      </p:sp>
      <p:pic>
        <p:nvPicPr>
          <p:cNvPr id="7" name="Picture 6" descr="MCj04300050000[1]"/>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968789" y="123921"/>
            <a:ext cx="705757" cy="84926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MCj0424718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6440" y="213817"/>
            <a:ext cx="830967" cy="101793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475100" y="3289662"/>
            <a:ext cx="1432651" cy="400110"/>
          </a:xfrm>
          <a:prstGeom prst="rect">
            <a:avLst/>
          </a:prstGeom>
        </p:spPr>
        <p:txBody>
          <a:bodyPr wrap="square">
            <a:spAutoFit/>
          </a:bodyPr>
          <a:lstStyle/>
          <a:p>
            <a:pPr algn="ctr"/>
            <a:r>
              <a:rPr lang="en-GB" sz="2000" dirty="0">
                <a:latin typeface="SassoonPrimaryInfant" panose="00000400000000000000" pitchFamily="2" charset="0"/>
              </a:rPr>
              <a:t>Literacy</a:t>
            </a:r>
            <a:endParaRPr lang="en-GB" dirty="0">
              <a:latin typeface="SassoonPrimaryInfant" panose="00000400000000000000" pitchFamily="2" charset="0"/>
            </a:endParaRPr>
          </a:p>
        </p:txBody>
      </p:sp>
      <p:sp>
        <p:nvSpPr>
          <p:cNvPr id="4" name="Rectangle 3"/>
          <p:cNvSpPr/>
          <p:nvPr/>
        </p:nvSpPr>
        <p:spPr>
          <a:xfrm>
            <a:off x="10212672" y="3766440"/>
            <a:ext cx="1414746" cy="369332"/>
          </a:xfrm>
          <a:prstGeom prst="rect">
            <a:avLst/>
          </a:prstGeom>
        </p:spPr>
        <p:txBody>
          <a:bodyPr wrap="none">
            <a:spAutoFit/>
          </a:bodyPr>
          <a:lstStyle/>
          <a:p>
            <a:pPr algn="ctr"/>
            <a:r>
              <a:rPr lang="en-GB" dirty="0">
                <a:latin typeface="SassoonPrimaryInfant" panose="00000400000000000000" pitchFamily="2" charset="0"/>
              </a:rPr>
              <a:t>Mathematics</a:t>
            </a:r>
          </a:p>
        </p:txBody>
      </p:sp>
      <p:sp>
        <p:nvSpPr>
          <p:cNvPr id="9" name="Rectangle 8"/>
          <p:cNvSpPr/>
          <p:nvPr/>
        </p:nvSpPr>
        <p:spPr>
          <a:xfrm>
            <a:off x="3622299" y="1170714"/>
            <a:ext cx="4375237" cy="369332"/>
          </a:xfrm>
          <a:prstGeom prst="rect">
            <a:avLst/>
          </a:prstGeom>
        </p:spPr>
        <p:txBody>
          <a:bodyPr wrap="none">
            <a:spAutoFit/>
          </a:bodyPr>
          <a:lstStyle/>
          <a:p>
            <a:pPr algn="ctr"/>
            <a:r>
              <a:rPr lang="en-GB" dirty="0">
                <a:latin typeface="SassoonPrimaryInfant" panose="00000400000000000000" pitchFamily="2" charset="0"/>
              </a:rPr>
              <a:t>Personal, Social and Emotional Development</a:t>
            </a:r>
          </a:p>
        </p:txBody>
      </p:sp>
      <p:sp>
        <p:nvSpPr>
          <p:cNvPr id="10" name="Rectangle 9"/>
          <p:cNvSpPr/>
          <p:nvPr/>
        </p:nvSpPr>
        <p:spPr>
          <a:xfrm>
            <a:off x="406820" y="3936712"/>
            <a:ext cx="3027239" cy="369332"/>
          </a:xfrm>
          <a:prstGeom prst="rect">
            <a:avLst/>
          </a:prstGeom>
        </p:spPr>
        <p:txBody>
          <a:bodyPr wrap="none">
            <a:spAutoFit/>
          </a:bodyPr>
          <a:lstStyle/>
          <a:p>
            <a:pPr algn="ctr"/>
            <a:r>
              <a:rPr lang="en-GB" dirty="0">
                <a:latin typeface="SassoonPrimaryInfant" panose="00000400000000000000" pitchFamily="2" charset="0"/>
              </a:rPr>
              <a:t>Communication and Language</a:t>
            </a:r>
          </a:p>
        </p:txBody>
      </p:sp>
      <p:sp>
        <p:nvSpPr>
          <p:cNvPr id="11" name="Rectangle 10"/>
          <p:cNvSpPr/>
          <p:nvPr/>
        </p:nvSpPr>
        <p:spPr>
          <a:xfrm rot="21269848">
            <a:off x="176097" y="1215154"/>
            <a:ext cx="2245102" cy="369332"/>
          </a:xfrm>
          <a:prstGeom prst="rect">
            <a:avLst/>
          </a:prstGeom>
        </p:spPr>
        <p:txBody>
          <a:bodyPr wrap="none">
            <a:spAutoFit/>
          </a:bodyPr>
          <a:lstStyle/>
          <a:p>
            <a:pPr algn="ctr"/>
            <a:r>
              <a:rPr lang="en-GB" dirty="0">
                <a:latin typeface="SassoonPrimaryInfant" panose="00000400000000000000" pitchFamily="2" charset="0"/>
              </a:rPr>
              <a:t>Physical Development</a:t>
            </a:r>
          </a:p>
        </p:txBody>
      </p:sp>
      <p:sp>
        <p:nvSpPr>
          <p:cNvPr id="12" name="Rectangle 11"/>
          <p:cNvSpPr/>
          <p:nvPr/>
        </p:nvSpPr>
        <p:spPr>
          <a:xfrm rot="758054">
            <a:off x="9452914" y="1407758"/>
            <a:ext cx="2558906" cy="369332"/>
          </a:xfrm>
          <a:prstGeom prst="rect">
            <a:avLst/>
          </a:prstGeom>
        </p:spPr>
        <p:txBody>
          <a:bodyPr wrap="none">
            <a:spAutoFit/>
          </a:bodyPr>
          <a:lstStyle/>
          <a:p>
            <a:pPr algn="ctr"/>
            <a:r>
              <a:rPr lang="en-GB" dirty="0">
                <a:latin typeface="SassoonPrimaryInfant" panose="00000400000000000000" pitchFamily="2" charset="0"/>
              </a:rPr>
              <a:t>Understanding the World</a:t>
            </a:r>
          </a:p>
        </p:txBody>
      </p:sp>
      <p:sp>
        <p:nvSpPr>
          <p:cNvPr id="13" name="Rectangle 12"/>
          <p:cNvSpPr/>
          <p:nvPr/>
        </p:nvSpPr>
        <p:spPr>
          <a:xfrm>
            <a:off x="6925308" y="4010203"/>
            <a:ext cx="2684901" cy="369332"/>
          </a:xfrm>
          <a:prstGeom prst="rect">
            <a:avLst/>
          </a:prstGeom>
        </p:spPr>
        <p:txBody>
          <a:bodyPr wrap="none">
            <a:spAutoFit/>
          </a:bodyPr>
          <a:lstStyle/>
          <a:p>
            <a:pPr algn="ctr"/>
            <a:r>
              <a:rPr lang="en-GB" dirty="0">
                <a:latin typeface="SassoonPrimaryInfant" panose="00000400000000000000" pitchFamily="2" charset="0"/>
              </a:rPr>
              <a:t>Expressive Arts and Design</a:t>
            </a:r>
          </a:p>
        </p:txBody>
      </p:sp>
      <p:pic>
        <p:nvPicPr>
          <p:cNvPr id="25" name="Picture 2" descr="Image previ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5845" y="4374726"/>
            <a:ext cx="1821698" cy="243909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6" name="Picture 4" descr="https://attachments.office.net/owa/S.Edwards%40merton.leics.sch.uk/service.svc/s/GetAttachmentThumbnail?id=AAMkADBmNjU3ZTc2LTNlNzctNDU4Ny1hOTUwLTMxZGQ5MmEwMjE3ZgBGAAAAAABOsX6hWyuWSoLL0vWlHEwPBwAATiyAnIFISaHw7lVJNpoaAAAAAAEMAAAATiyAnIFISaHw7lVJNpoaAAJForu7AAABEgAQAGx9fMhXgbpMhiLc9UrJexs%3D&amp;thumbnailType=2&amp;owa=outlook.office.com&amp;scriptVer=20201102002.02&amp;X-OWA-CANARY=jgHkqVdJRUaFxY2ayPR3w4C50540htgYIDJdCppMBuFqnOgFJ4wRxsbXKIP54HM7cgUvknoqsrM.&amp;token=eyJhbGciOiJSUzI1NiIsImtpZCI6IjU2MzU4ODUyMzRCOTI1MkRERTAwNTc2NkQ5RDlGMjc2NTY1RjYzRTIiLCJ0eXAiOiJKV1QiLCJ4NXQiOiJWaldJVWpTNUpTM2VBRmRtMmRueWRsWmZZLUkifQ.eyJvcmlnaW4iOiJodHRwczovL291dGxvb2sub2ZmaWNlLmNvbSIsInVjIjoiNTU2MGEwM2NkMDcyNDNjYTg4OTE3YjllYjE0YTI4MDciLCJzaWduaW5fc3RhdGUiOiJbXCJrbXNpXCJdIiwidmVyIjoiRXhjaGFuZ2UuQ2FsbGJhY2suVjEiLCJhcHBjdHhzZW5kZXIiOiJPd2FEb3dubG9hZEA4NzQwNTcwYS02NDNmLTQyOGQtYjgwYS1lOWIzMzg0Mzg5MDUiLCJpc3NyaW5nIjoiV1ciLCJhcHBjdHgiOiJ7XCJtc2V4Y2hwcm90XCI6XCJvd2FcIixcInByaW1hcnlzaWRcIjpcIlMtMS01LTIxLTIyNjI2MDY0NzctODMzMjk5MDE5LTI4NTQ1MzQzNTUtNzUyMzcwM1wiLFwicHVpZFwiOlwiMTE1MzkwNjY2MTMwNTc4MTk4MVwiLFwib2lkXCI6XCI0YTE1MWY3Ni04YzBkLTQxNWYtODAxYS02ODU4Yzc4NzcyNmVcIixcInNjb3BlXCI6XCJPd2FEb3dubG9hZFwifSIsIm5iZiI6MTYwNTA5MzgxMCwiZXhwIjoxNjA1MDk0NDEwLCJpc3MiOiIwMDAwMDAwMi0wMDAwLTBmZjEtY2UwMC0wMDAwMDAwMDAwMDBAODc0MDU3MGEtNjQzZi00MjhkLWI4MGEtZTliMzM4NDM4OTA1IiwiYXVkIjoiMDAwMDAwMDItMDAwMC0wZmYxLWNlMDAtMDAwMDAwMDAwMDAwL2F0dGFjaG1lbnRzLm9mZmljZS5uZXRAODc0MDU3MGEtNjQzZi00MjhkLWI4MGEtZTliMzM4NDM4OTA1IiwiaGFwcCI6Im93YSJ9.OQSRhDTX1M70PiCn57Jgr7J--YY_N-p2nJoiK4r3zo7W4azS6jcIoWhS44dmFs-GGCy8MEQb_uFMxSMXX3oWG4jJBJf5-oFfINCCNH8CnqvNdUH4bps0A9nDKhH0fQcY44oj4E7ycsUr9OayxXAs04NjqouosPR-n3Nk-kxVBqaMf4FagnA7nfcjiY0lNXF23qVvcLYn6pYnfqHRqDr8abWw9GHUpJZRDrdF91zkRdwgTMDewQTxbX97F_yUgAlTQTUCnrz2i1IVo2uCB9vpKt21WVX2tj2bS2y-d5RZcZTEAqrOv8Vz4WWVRs1YWFe0xDRfxq-ml7vKkOCxgCdLeg&amp;animation=tru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006826" y="3689772"/>
            <a:ext cx="2316019" cy="310094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7" name="Picture 4" descr="https://attachments.office.net/owa/S.Edwards%40merton.leics.sch.uk/service.svc/s/GetAttachmentThumbnail?id=AAMkADBmNjU3ZTc2LTNlNzctNDU4Ny1hOTUwLTMxZGQ5MmEwMjE3ZgBGAAAAAABOsX6hWyuWSoLL0vWlHEwPBwAATiyAnIFISaHw7lVJNpoaAAAAAAEMAAAATiyAnIFISaHw7lVJNpoaAAJForu%2BAAABEgAQAAYaAgMfsOtJgeDhU%2B%2BmAXg%3D&amp;thumbnailType=2&amp;owa=outlook.office.com&amp;scriptVer=20201102002.02&amp;X-OWA-CANARY=wlNRcelIMECapB9CPDdKrNCcjyA6htgYscVXs2CI2va03FCr01QhZP5UgWTGUIUzxLGeQ4o3agA.&amp;token=eyJhbGciOiJSUzI1NiIsImtpZCI6IjU2MzU4ODUyMzRCOTI1MkRERTAwNTc2NkQ5RDlGMjc2NTY1RjYzRTIiLCJ0eXAiOiJKV1QiLCJ4NXQiOiJWaldJVWpTNUpTM2VBRmRtMmRueWRsWmZZLUkifQ.eyJvcmlnaW4iOiJodHRwczovL291dGxvb2sub2ZmaWNlLmNvbSIsInVjIjoiNTU2MGEwM2NkMDcyNDNjYTg4OTE3YjllYjE0YTI4MDciLCJzaWduaW5fc3RhdGUiOiJbXCJrbXNpXCJdIiwidmVyIjoiRXhjaGFuZ2UuQ2FsbGJhY2suVjEiLCJhcHBjdHhzZW5kZXIiOiJPd2FEb3dubG9hZEA4NzQwNTcwYS02NDNmLTQyOGQtYjgwYS1lOWIzMzg0Mzg5MDUiLCJpc3NyaW5nIjoiV1ciLCJhcHBjdHgiOiJ7XCJtc2V4Y2hwcm90XCI6XCJvd2FcIixcInByaW1hcnlzaWRcIjpcIlMtMS01LTIxLTIyNjI2MDY0NzctODMzMjk5MDE5LTI4NTQ1MzQzNTUtNzUyMzcwM1wiLFwicHVpZFwiOlwiMTE1MzkwNjY2MTMwNTc4MTk4MVwiLFwib2lkXCI6XCI0YTE1MWY3Ni04YzBkLTQxNWYtODAxYS02ODU4Yzc4NzcyNmVcIixcInNjb3BlXCI6XCJPd2FEb3dubG9hZFwifSIsIm5iZiI6MTYwNTA5NjIxMCwiZXhwIjoxNjA1MDk2ODEwLCJpc3MiOiIwMDAwMDAwMi0wMDAwLTBmZjEtY2UwMC0wMDAwMDAwMDAwMDBAODc0MDU3MGEtNjQzZi00MjhkLWI4MGEtZTliMzM4NDM4OTA1IiwiYXVkIjoiMDAwMDAwMDItMDAwMC0wZmYxLWNlMDAtMDAwMDAwMDAwMDAwL2F0dGFjaG1lbnRzLm9mZmljZS5uZXRAODc0MDU3MGEtNjQzZi00MjhkLWI4MGEtZTliMzM4NDM4OTA1IiwiaGFwcCI6Im93YSJ9.VRVTsxaYQpY_2Fu44H-ACIE0_ffWO2bdXMCMNVjWWSuvwmnG9spVWs1-LRrSppwItyfEV9ivLHojdBK2Ay8oYCHqdpPfDpNfYtwHK4oCb9avgLXgmIoMijTcMZHMqd1-FAQE6USslleRWckksfY4nzz6orpaNNYbCuLYcGWCnlkuipemhpr1_UmgzFpJv27aFSkIh4aCm4EEU_iCc-W94DwgCigvUuUKxUjZJY3kkAHHsPTghaC_hcwpUDksg4gJr8HRhHS6AIRko0VnLA6dhhN7UHF1t6wuVK1oCpAjNUfTRU9V7WJqXRNr_Fnu_bAt8NIRuzCpK8bTfgvKfFnnrg&amp;animation=tru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19962" y="4135772"/>
            <a:ext cx="2000167" cy="267804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8" name="Picture 27"/>
          <p:cNvPicPr/>
          <p:nvPr/>
        </p:nvPicPr>
        <p:blipFill rotWithShape="1">
          <a:blip r:embed="rId9"/>
          <a:srcRect l="31412" t="5998" r="31947" b="7130"/>
          <a:stretch/>
        </p:blipFill>
        <p:spPr bwMode="auto">
          <a:xfrm rot="813212">
            <a:off x="9508395" y="1667145"/>
            <a:ext cx="1602203" cy="1991673"/>
          </a:xfrm>
          <a:prstGeom prst="rect">
            <a:avLst/>
          </a:prstGeom>
          <a:ln>
            <a:noFill/>
          </a:ln>
          <a:effectLst>
            <a:softEdge rad="112500"/>
          </a:effectLst>
          <a:extLst>
            <a:ext uri="{53640926-AAD7-44d8-BBD7-CCE9431645EC}">
              <a14:shadowObscured xmlns:a14="http://schemas.microsoft.com/office/drawing/2010/main" xmlns=""/>
            </a:ext>
          </a:extLst>
        </p:spPr>
      </p:pic>
      <p:pic>
        <p:nvPicPr>
          <p:cNvPr id="29" name="Picture 28" descr="\\svr-mps-fs01\users$\Staff\sedwards\sedwards\My Pictures\Transition Photos\IMG_3165.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484826" y="4449216"/>
            <a:ext cx="3099334" cy="2290114"/>
          </a:xfrm>
          <a:prstGeom prst="rect">
            <a:avLst/>
          </a:prstGeom>
          <a:ln>
            <a:noFill/>
          </a:ln>
          <a:effectLst>
            <a:softEdge rad="112500"/>
          </a:effectLst>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243131">
            <a:off x="162184" y="1544871"/>
            <a:ext cx="2993948" cy="2236221"/>
          </a:xfrm>
          <a:prstGeom prst="rect">
            <a:avLst/>
          </a:prstGeom>
          <a:ln>
            <a:noFill/>
          </a:ln>
          <a:effectLst>
            <a:softEdge rad="112500"/>
          </a:effectLst>
        </p:spPr>
      </p:pic>
      <p:pic>
        <p:nvPicPr>
          <p:cNvPr id="31" name="Picture 30"/>
          <p:cNvPicPr/>
          <p:nvPr/>
        </p:nvPicPr>
        <p:blipFill rotWithShape="1">
          <a:blip r:embed="rId12"/>
          <a:srcRect l="20941" t="6648" r="25731" b="16231"/>
          <a:stretch/>
        </p:blipFill>
        <p:spPr bwMode="auto">
          <a:xfrm>
            <a:off x="4214316" y="1536037"/>
            <a:ext cx="3074757" cy="1722053"/>
          </a:xfrm>
          <a:prstGeom prst="rect">
            <a:avLst/>
          </a:prstGeom>
          <a:ln>
            <a:noFill/>
          </a:ln>
          <a:effectLst>
            <a:softEdge rad="112500"/>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46021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06" y="123921"/>
            <a:ext cx="754002" cy="754002"/>
          </a:xfrm>
          <a:prstGeom prst="rect">
            <a:avLst/>
          </a:prstGeom>
        </p:spPr>
      </p:pic>
      <p:pic>
        <p:nvPicPr>
          <p:cNvPr id="7" name="Picture 6" descr="MCj04300050000[1]"/>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968789" y="123921"/>
            <a:ext cx="705757" cy="84926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MCj0424718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6440" y="213817"/>
            <a:ext cx="830967" cy="1017935"/>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1"/>
          <p:cNvSpPr>
            <a:spLocks noGrp="1"/>
          </p:cNvSpPr>
          <p:nvPr>
            <p:ph type="title"/>
          </p:nvPr>
        </p:nvSpPr>
        <p:spPr>
          <a:xfrm>
            <a:off x="1358059" y="502937"/>
            <a:ext cx="9313290" cy="1914892"/>
          </a:xfrm>
        </p:spPr>
        <p:txBody>
          <a:bodyPr>
            <a:noAutofit/>
          </a:bodyPr>
          <a:lstStyle/>
          <a:p>
            <a:r>
              <a:rPr lang="en-GB" sz="3600" dirty="0"/>
              <a:t>We approach your child’s learning through a variety of topics. Here are some of our favourite topics we’ve covered in the past.</a:t>
            </a:r>
            <a:r>
              <a:rPr lang="en-GB" sz="2600" dirty="0"/>
              <a:t/>
            </a:r>
            <a:br>
              <a:rPr lang="en-GB" sz="2600" dirty="0"/>
            </a:br>
            <a:r>
              <a:rPr lang="en-GB" sz="2600" dirty="0"/>
              <a:t/>
            </a:r>
            <a:br>
              <a:rPr lang="en-GB" sz="2600" dirty="0"/>
            </a:br>
            <a:r>
              <a:rPr lang="en-GB" sz="2600" dirty="0">
                <a:ea typeface="+mn-ea"/>
                <a:cs typeface="+mn-cs"/>
              </a:rPr>
              <a:t/>
            </a:r>
            <a:br>
              <a:rPr lang="en-GB" sz="2600" dirty="0">
                <a:ea typeface="+mn-ea"/>
                <a:cs typeface="+mn-cs"/>
              </a:rPr>
            </a:br>
            <a:endParaRPr lang="en-GB" sz="2600" dirty="0">
              <a:ea typeface="+mn-ea"/>
              <a:cs typeface="+mn-cs"/>
            </a:endParaRPr>
          </a:p>
        </p:txBody>
      </p:sp>
      <p:grpSp>
        <p:nvGrpSpPr>
          <p:cNvPr id="25" name="Group 24"/>
          <p:cNvGrpSpPr/>
          <p:nvPr/>
        </p:nvGrpSpPr>
        <p:grpSpPr>
          <a:xfrm>
            <a:off x="183556" y="1804651"/>
            <a:ext cx="3507024" cy="2637099"/>
            <a:chOff x="201855" y="1825499"/>
            <a:chExt cx="3507024" cy="2637099"/>
          </a:xfrm>
        </p:grpSpPr>
        <p:pic>
          <p:nvPicPr>
            <p:cNvPr id="9" name="Picture 8"/>
            <p:cNvPicPr>
              <a:picLocks noChangeAspect="1"/>
            </p:cNvPicPr>
            <p:nvPr/>
          </p:nvPicPr>
          <p:blipFill>
            <a:blip r:embed="rId6"/>
            <a:stretch>
              <a:fillRect/>
            </a:stretch>
          </p:blipFill>
          <p:spPr>
            <a:xfrm>
              <a:off x="201855" y="1825499"/>
              <a:ext cx="3507024" cy="2637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691277" y="1930634"/>
              <a:ext cx="1836035" cy="39927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latin typeface="+mj-lt"/>
                </a:rPr>
                <a:t>Julia Donaldson</a:t>
              </a:r>
            </a:p>
          </p:txBody>
        </p:sp>
      </p:grpSp>
      <p:grpSp>
        <p:nvGrpSpPr>
          <p:cNvPr id="19" name="Group 18"/>
          <p:cNvGrpSpPr/>
          <p:nvPr/>
        </p:nvGrpSpPr>
        <p:grpSpPr>
          <a:xfrm>
            <a:off x="1628011" y="4031003"/>
            <a:ext cx="3491955" cy="2630731"/>
            <a:chOff x="3378761" y="4129410"/>
            <a:chExt cx="3491955" cy="2630731"/>
          </a:xfrm>
        </p:grpSpPr>
        <p:pic>
          <p:nvPicPr>
            <p:cNvPr id="16" name="Picture 15"/>
            <p:cNvPicPr>
              <a:picLocks noChangeAspect="1"/>
            </p:cNvPicPr>
            <p:nvPr/>
          </p:nvPicPr>
          <p:blipFill>
            <a:blip r:embed="rId7"/>
            <a:stretch>
              <a:fillRect/>
            </a:stretch>
          </p:blipFill>
          <p:spPr>
            <a:xfrm>
              <a:off x="3378761" y="4129410"/>
              <a:ext cx="3491955" cy="2630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3472207" y="5897658"/>
              <a:ext cx="2064435" cy="7342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latin typeface="+mj-lt"/>
                </a:rPr>
                <a:t>If You Go Down to the Woods Today</a:t>
              </a:r>
            </a:p>
          </p:txBody>
        </p:sp>
      </p:grpSp>
      <p:grpSp>
        <p:nvGrpSpPr>
          <p:cNvPr id="23" name="Group 22"/>
          <p:cNvGrpSpPr/>
          <p:nvPr/>
        </p:nvGrpSpPr>
        <p:grpSpPr>
          <a:xfrm>
            <a:off x="4438392" y="1846064"/>
            <a:ext cx="2993276" cy="3113639"/>
            <a:chOff x="4556312" y="1782503"/>
            <a:chExt cx="3227353" cy="3275683"/>
          </a:xfrm>
        </p:grpSpPr>
        <p:pic>
          <p:nvPicPr>
            <p:cNvPr id="20" name="Picture 19"/>
            <p:cNvPicPr>
              <a:picLocks noChangeAspect="1"/>
            </p:cNvPicPr>
            <p:nvPr/>
          </p:nvPicPr>
          <p:blipFill>
            <a:blip r:embed="rId8"/>
            <a:stretch>
              <a:fillRect/>
            </a:stretch>
          </p:blipFill>
          <p:spPr>
            <a:xfrm>
              <a:off x="4556312" y="1782503"/>
              <a:ext cx="3227353" cy="3275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4868572" y="3205251"/>
              <a:ext cx="2352029"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a:solidFill>
                    <a:schemeClr val="dk1"/>
                  </a:solidFill>
                  <a:latin typeface="+mj-lt"/>
                </a:rPr>
                <a:t>Down</a:t>
              </a:r>
              <a:r>
                <a:rPr lang="en-GB" sz="2000" dirty="0">
                  <a:latin typeface="+mj-lt"/>
                </a:rPr>
                <a:t> on the Farm</a:t>
              </a:r>
            </a:p>
          </p:txBody>
        </p:sp>
      </p:grpSp>
      <p:pic>
        <p:nvPicPr>
          <p:cNvPr id="5" name="Picture 4"/>
          <p:cNvPicPr>
            <a:picLocks noChangeAspect="1"/>
          </p:cNvPicPr>
          <p:nvPr/>
        </p:nvPicPr>
        <p:blipFill>
          <a:blip r:embed="rId9"/>
          <a:stretch>
            <a:fillRect/>
          </a:stretch>
        </p:blipFill>
        <p:spPr>
          <a:xfrm>
            <a:off x="6845040" y="4210260"/>
            <a:ext cx="3528539" cy="2541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6932452" y="6019087"/>
            <a:ext cx="2274841" cy="66371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a:solidFill>
                  <a:schemeClr val="dk1"/>
                </a:solidFill>
                <a:latin typeface="+mj-lt"/>
              </a:rPr>
              <a:t>Down</a:t>
            </a:r>
            <a:r>
              <a:rPr lang="en-GB" sz="2000" dirty="0">
                <a:latin typeface="+mj-lt"/>
              </a:rPr>
              <a:t> at the Bottom of the Garden</a:t>
            </a:r>
          </a:p>
        </p:txBody>
      </p:sp>
      <p:grpSp>
        <p:nvGrpSpPr>
          <p:cNvPr id="28" name="Group 27"/>
          <p:cNvGrpSpPr/>
          <p:nvPr/>
        </p:nvGrpSpPr>
        <p:grpSpPr>
          <a:xfrm>
            <a:off x="8179480" y="1595516"/>
            <a:ext cx="3737224" cy="2775657"/>
            <a:chOff x="8179480" y="1595516"/>
            <a:chExt cx="3737224" cy="2775657"/>
          </a:xfrm>
        </p:grpSpPr>
        <p:pic>
          <p:nvPicPr>
            <p:cNvPr id="26" name="Picture 25"/>
            <p:cNvPicPr>
              <a:picLocks noChangeAspect="1"/>
            </p:cNvPicPr>
            <p:nvPr/>
          </p:nvPicPr>
          <p:blipFill>
            <a:blip r:embed="rId10"/>
            <a:stretch>
              <a:fillRect/>
            </a:stretch>
          </p:blipFill>
          <p:spPr>
            <a:xfrm>
              <a:off x="8179480" y="1595516"/>
              <a:ext cx="3737224" cy="2775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p:cNvSpPr txBox="1"/>
            <p:nvPr/>
          </p:nvSpPr>
          <p:spPr>
            <a:xfrm>
              <a:off x="8313372" y="3578747"/>
              <a:ext cx="1787841"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a:solidFill>
                    <a:schemeClr val="dk1"/>
                  </a:solidFill>
                  <a:latin typeface="+mj-lt"/>
                </a:rPr>
                <a:t>We’re Going on a Bear Hunt</a:t>
              </a:r>
              <a:endParaRPr lang="en-GB" sz="2000" dirty="0">
                <a:latin typeface="+mj-lt"/>
              </a:endParaRPr>
            </a:p>
          </p:txBody>
        </p:sp>
      </p:grpSp>
    </p:spTree>
    <p:extLst>
      <p:ext uri="{BB962C8B-B14F-4D97-AF65-F5344CB8AC3E}">
        <p14:creationId xmlns:p14="http://schemas.microsoft.com/office/powerpoint/2010/main" val="737930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858" y="298623"/>
            <a:ext cx="7607531" cy="1325563"/>
          </a:xfrm>
        </p:spPr>
        <p:txBody>
          <a:bodyPr/>
          <a:lstStyle/>
          <a:p>
            <a:r>
              <a:rPr lang="en-GB" dirty="0"/>
              <a:t>The start of the NEW school year</a:t>
            </a:r>
          </a:p>
        </p:txBody>
      </p:sp>
      <p:sp>
        <p:nvSpPr>
          <p:cNvPr id="3" name="Content Placeholder 2"/>
          <p:cNvSpPr>
            <a:spLocks noGrp="1"/>
          </p:cNvSpPr>
          <p:nvPr>
            <p:ph idx="1"/>
          </p:nvPr>
        </p:nvSpPr>
        <p:spPr>
          <a:xfrm>
            <a:off x="3259975" y="1542992"/>
            <a:ext cx="8120149" cy="2164484"/>
          </a:xfrm>
        </p:spPr>
        <p:txBody>
          <a:bodyPr/>
          <a:lstStyle/>
          <a:p>
            <a:pPr marL="0" indent="0">
              <a:buNone/>
            </a:pPr>
            <a:r>
              <a:rPr lang="en-GB" dirty="0"/>
              <a:t>The children will have a staggered induction.  This is a successful way for the children to get to know their new environment, school routines, staff and new friends.</a:t>
            </a:r>
          </a:p>
          <a:p>
            <a:pPr marL="0" indent="0">
              <a:buNone/>
            </a:pPr>
            <a:endParaRPr lang="en-GB" dirty="0"/>
          </a:p>
        </p:txBody>
      </p:sp>
      <p:pic>
        <p:nvPicPr>
          <p:cNvPr id="4" name="Picture 3"/>
          <p:cNvPicPr>
            <a:picLocks noChangeAspect="1"/>
          </p:cNvPicPr>
          <p:nvPr/>
        </p:nvPicPr>
        <p:blipFill>
          <a:blip r:embed="rId3"/>
          <a:stretch>
            <a:fillRect/>
          </a:stretch>
        </p:blipFill>
        <p:spPr>
          <a:xfrm>
            <a:off x="196748" y="1682180"/>
            <a:ext cx="2640729" cy="2907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2"/>
          <p:cNvSpPr txBox="1">
            <a:spLocks/>
          </p:cNvSpPr>
          <p:nvPr/>
        </p:nvSpPr>
        <p:spPr>
          <a:xfrm>
            <a:off x="701040" y="4350249"/>
            <a:ext cx="7628314" cy="2070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a:p>
            <a:pPr marL="0" indent="0">
              <a:buFont typeface="Arial" panose="020B0604020202020204" pitchFamily="34" charset="0"/>
              <a:buNone/>
            </a:pPr>
            <a:r>
              <a:rPr lang="en-GB" dirty="0"/>
              <a:t>It also allows us to get to know the children and parents better and ensure the transition is as smooth as possible. </a:t>
            </a:r>
          </a:p>
        </p:txBody>
      </p:sp>
      <p:pic>
        <p:nvPicPr>
          <p:cNvPr id="7" name="Picture 2" descr="https://attachments.office.net/owa/C.Pickaver@merton.leics.sch.uk/service.svc/s/GetAttachmentThumbnail?id=AQMkADE1N2IyODQzLWQ4N2QtNGQ5Yy1iNDVhLWQ4MzdmMDJiNGIwZQBGAAADhewhBGbXFEKeggnjGaRd8wcA6kUA25pupkem85vZ74%2FNdQAAAgEMAAAA6kUA25pupkem85vZ74%2FNdQABUmIltwAAAAESABAAmjIroBeGlUiv%2F1NFw5Bb1g%3D%3D&amp;thumbnailType=2&amp;owa=outlook.office.com&amp;scriptVer=2019051303.07&amp;X-OWA-CANARY=6nih4hoOXkqqPV7e282p62B8-0Sn3tYYHuxsNmKUO0QzpRqXRJ-4zWQTRl2_iyLCoeKedxd8ZCs.&amp;token=eyJhbGciOiJSUzI1NiIsImtpZCI6IjA2MDBGOUY2NzQ2MjA3MzdFNzM0MDRFMjg3QzQ1QTgxOENCN0NFQjgiLCJ4NXQiOiJCZ0Q1OW5SaUJ6Zm5OQVRpaDhSYWdZeTN6cmciLCJ0eXAiOiJKV1QifQ.eyJ2ZXIiOiJFeGNoYW5nZS5DYWxsYmFjay5WMSIsImFwcGN0eHNlbmRlciI6Ik93YURvd25sb2FkQDg3NDA1NzBhLTY0M2YtNDI4ZC1iODBhLWU5YjMzODQzODkwNSIsImFwcGN0eCI6IntcIm1zZXhjaHByb3RcIjpcIm93YVwiLFwicHJpbWFyeXNpZFwiOlwiUy0xLTUtMjEtMjI2MjYwNjQ3Ny04MzMyOTkwMTktMjg1NDUzNDM1NS02MjkzMTE0XCIsXCJwdWlkXCI6XCIxMTUzNzY1OTMyMzQyNzg0NTUxXCIsXCJvaWRcIjpcIjVmYzZmZDUwLTgzYTMtNDU1MC1hNmQ0LTQ2NzU5MDE5ZjkwZVwiLFwic2NvcGVcIjpcIk93YURvd25sb2FkXCJ9IiwibmJmIjoxNTU4NTIzNzUzLCJleHAiOjE1NTg1MjQzNTMsImlzcyI6IjAwMDAwMDAyLTAwMDAtMGZmMS1jZTAwLTAwMDAwMDAwMDAwMEA4NzQwNTcwYS02NDNmLTQyOGQtYjgwYS1lOWIzMzg0Mzg5MDUiLCJhdWQiOiIwMDAwMDAwMi0wMDAwLTBmZjEtY2UwMC0wMDAwMDAwMDAwMDAvYXR0YWNobWVudHMub2ZmaWNlLm5ldEA4NzQwNTcwYS02NDNmLTQyOGQtYjgwYS1lOWIzMzg0Mzg5MDUifQ.cx-FDbevk12quRV4Zi8RbQGZrKEw8vHrSgeVS97NEml5VpXhoqJBDRvQ2khyJOhCzS2Q_gPSeSpi7iwFqJStVMvKLyDjLkBNWnmIwEbngDld-7yCTMG6rJDQHHK4joCc7p9brfE8T8lxzBBUY_zMPHl5UlCYPU_oyDjNg99IhX5kffdE8ZrlkeL3YP9q7wpVNtNjT5dTXFYnyVHg66bdeQFAcNZps66vKC3Nj7_XyLVVyFZow3qObxVHIRfbKLfghkOYOrkAZ4kjOO5buSQhclxTsPktm75Fpvk7oi3c_OH6hXpWNB95a_meoCE4z77r0fu241kL2g8xh1VOCGJq1A&amp;animation=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4730" y="3217690"/>
            <a:ext cx="3780853" cy="2835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6280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2413" y="1953491"/>
            <a:ext cx="11422133" cy="3262943"/>
          </a:xfrm>
          <a:prstGeom prst="round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l="100000" b="100000"/>
            </a:path>
            <a:tileRect t="-100000" r="-100000"/>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3" y="143146"/>
            <a:ext cx="754002" cy="754002"/>
          </a:xfrm>
          <a:prstGeom prst="rect">
            <a:avLst/>
          </a:prstGeom>
        </p:spPr>
      </p:pic>
      <p:sp>
        <p:nvSpPr>
          <p:cNvPr id="4" name="Title 1"/>
          <p:cNvSpPr txBox="1">
            <a:spLocks/>
          </p:cNvSpPr>
          <p:nvPr/>
        </p:nvSpPr>
        <p:spPr>
          <a:xfrm>
            <a:off x="1721910" y="123921"/>
            <a:ext cx="4274444" cy="961054"/>
          </a:xfrm>
          <a:prstGeom prst="rect">
            <a:avLst/>
          </a:prstGeom>
          <a:solidFill>
            <a:schemeClr val="bg1"/>
          </a:solidFill>
          <a:ln>
            <a:solidFill>
              <a:schemeClr val="tx1"/>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t>First two weeks</a:t>
            </a:r>
            <a:endParaRPr lang="en-GB" sz="2400" dirty="0"/>
          </a:p>
        </p:txBody>
      </p:sp>
      <p:sp>
        <p:nvSpPr>
          <p:cNvPr id="11" name="Title 1"/>
          <p:cNvSpPr>
            <a:spLocks noGrp="1"/>
          </p:cNvSpPr>
          <p:nvPr>
            <p:ph type="title"/>
          </p:nvPr>
        </p:nvSpPr>
        <p:spPr>
          <a:xfrm>
            <a:off x="525926" y="3359134"/>
            <a:ext cx="10515600" cy="1325563"/>
          </a:xfrm>
        </p:spPr>
        <p:txBody>
          <a:bodyPr>
            <a:noAutofit/>
          </a:bodyPr>
          <a:lstStyle/>
          <a:p>
            <a:r>
              <a:rPr lang="en-GB" sz="2800" b="1" dirty="0">
                <a:ea typeface="+mn-ea"/>
                <a:cs typeface="+mn-cs"/>
              </a:rPr>
              <a:t>Specific dates are in your packs.</a:t>
            </a:r>
            <a:br>
              <a:rPr lang="en-GB" sz="2800" b="1" dirty="0">
                <a:ea typeface="+mn-ea"/>
                <a:cs typeface="+mn-cs"/>
              </a:rPr>
            </a:br>
            <a:r>
              <a:rPr lang="en-GB" sz="2800" dirty="0">
                <a:ea typeface="+mn-ea"/>
                <a:cs typeface="+mn-cs"/>
              </a:rPr>
              <a:t/>
            </a:r>
            <a:br>
              <a:rPr lang="en-GB" sz="2800" dirty="0">
                <a:ea typeface="+mn-ea"/>
                <a:cs typeface="+mn-cs"/>
              </a:rPr>
            </a:br>
            <a:r>
              <a:rPr lang="en-GB" sz="2800" dirty="0">
                <a:ea typeface="+mn-ea"/>
                <a:cs typeface="+mn-cs"/>
              </a:rPr>
              <a:t>Your child will have 6 half day sessions of increasing lengths, one of which will include lunch.</a:t>
            </a:r>
            <a:br>
              <a:rPr lang="en-GB" sz="2800" dirty="0">
                <a:ea typeface="+mn-ea"/>
                <a:cs typeface="+mn-cs"/>
              </a:rPr>
            </a:br>
            <a:r>
              <a:rPr lang="en-GB" sz="2800" dirty="0">
                <a:ea typeface="+mn-ea"/>
                <a:cs typeface="+mn-cs"/>
              </a:rPr>
              <a:t/>
            </a:r>
            <a:br>
              <a:rPr lang="en-GB" sz="2800" dirty="0">
                <a:ea typeface="+mn-ea"/>
                <a:cs typeface="+mn-cs"/>
              </a:rPr>
            </a:br>
            <a:r>
              <a:rPr lang="en-GB" sz="2800" dirty="0">
                <a:ea typeface="+mn-ea"/>
                <a:cs typeface="+mn-cs"/>
              </a:rPr>
              <a:t>By the seventh day, both classes will be in full time.</a:t>
            </a:r>
            <a:br>
              <a:rPr lang="en-GB" sz="2800" dirty="0">
                <a:ea typeface="+mn-ea"/>
                <a:cs typeface="+mn-cs"/>
              </a:rPr>
            </a:br>
            <a:r>
              <a:rPr lang="en-GB" sz="2800" dirty="0">
                <a:ea typeface="+mn-ea"/>
                <a:cs typeface="+mn-cs"/>
              </a:rPr>
              <a:t/>
            </a:r>
            <a:br>
              <a:rPr lang="en-GB" sz="2800" dirty="0">
                <a:ea typeface="+mn-ea"/>
                <a:cs typeface="+mn-cs"/>
              </a:rPr>
            </a:br>
            <a:r>
              <a:rPr lang="en-GB" sz="2800" dirty="0">
                <a:ea typeface="+mn-ea"/>
                <a:cs typeface="+mn-cs"/>
              </a:rPr>
              <a:t/>
            </a:r>
            <a:br>
              <a:rPr lang="en-GB" sz="2800" dirty="0">
                <a:ea typeface="+mn-ea"/>
                <a:cs typeface="+mn-cs"/>
              </a:rPr>
            </a:br>
            <a:endParaRPr lang="en-GB" sz="2800" i="1" dirty="0">
              <a:ea typeface="+mn-ea"/>
              <a:cs typeface="+mn-cs"/>
            </a:endParaRPr>
          </a:p>
        </p:txBody>
      </p:sp>
      <p:pic>
        <p:nvPicPr>
          <p:cNvPr id="9" name="Picture 8" descr="MCj04300050000[1]"/>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968789" y="123921"/>
            <a:ext cx="705757" cy="84926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MCj0424718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6440" y="213817"/>
            <a:ext cx="830967" cy="10179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36375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3" y="143146"/>
            <a:ext cx="754002" cy="754002"/>
          </a:xfrm>
          <a:prstGeom prst="rect">
            <a:avLst/>
          </a:prstGeom>
        </p:spPr>
      </p:pic>
      <p:sp>
        <p:nvSpPr>
          <p:cNvPr id="4" name="Title 1"/>
          <p:cNvSpPr txBox="1">
            <a:spLocks/>
          </p:cNvSpPr>
          <p:nvPr/>
        </p:nvSpPr>
        <p:spPr>
          <a:xfrm>
            <a:off x="2102555" y="377219"/>
            <a:ext cx="5392644" cy="1473970"/>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t>Transition sessions</a:t>
            </a:r>
            <a:endParaRPr lang="en-GB" sz="2400" dirty="0"/>
          </a:p>
        </p:txBody>
      </p:sp>
      <p:pic>
        <p:nvPicPr>
          <p:cNvPr id="9" name="Picture 8" descr="MCj04300050000[1]"/>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629414" y="1851189"/>
            <a:ext cx="1369096" cy="164749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p:cNvPicPr>
            <a:picLocks noChangeAspect="1"/>
          </p:cNvPicPr>
          <p:nvPr/>
        </p:nvPicPr>
        <p:blipFill>
          <a:blip r:embed="rId5"/>
          <a:stretch>
            <a:fillRect/>
          </a:stretch>
        </p:blipFill>
        <p:spPr>
          <a:xfrm>
            <a:off x="8229599" y="225660"/>
            <a:ext cx="3772455" cy="2687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a:stretch>
            <a:fillRect/>
          </a:stretch>
        </p:blipFill>
        <p:spPr>
          <a:xfrm>
            <a:off x="2248382" y="3498680"/>
            <a:ext cx="8008792" cy="2822201"/>
          </a:xfrm>
          <a:prstGeom prst="rect">
            <a:avLst/>
          </a:prstGeom>
        </p:spPr>
      </p:pic>
    </p:spTree>
    <p:extLst>
      <p:ext uri="{BB962C8B-B14F-4D97-AF65-F5344CB8AC3E}">
        <p14:creationId xmlns:p14="http://schemas.microsoft.com/office/powerpoint/2010/main" val="213922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3" y="143146"/>
            <a:ext cx="754002" cy="754002"/>
          </a:xfrm>
          <a:prstGeom prst="rect">
            <a:avLst/>
          </a:prstGeom>
        </p:spPr>
      </p:pic>
      <p:sp>
        <p:nvSpPr>
          <p:cNvPr id="4" name="Title 1"/>
          <p:cNvSpPr txBox="1">
            <a:spLocks/>
          </p:cNvSpPr>
          <p:nvPr/>
        </p:nvSpPr>
        <p:spPr>
          <a:xfrm>
            <a:off x="2102555" y="377219"/>
            <a:ext cx="5392644" cy="1473970"/>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t>Transition sessions</a:t>
            </a:r>
            <a:endParaRPr lang="en-GB" sz="2400" dirty="0"/>
          </a:p>
        </p:txBody>
      </p:sp>
      <p:pic>
        <p:nvPicPr>
          <p:cNvPr id="15" name="Picture 14"/>
          <p:cNvPicPr>
            <a:picLocks noChangeAspect="1"/>
          </p:cNvPicPr>
          <p:nvPr/>
        </p:nvPicPr>
        <p:blipFill>
          <a:blip r:embed="rId4"/>
          <a:stretch>
            <a:fillRect/>
          </a:stretch>
        </p:blipFill>
        <p:spPr>
          <a:xfrm>
            <a:off x="8229599" y="225660"/>
            <a:ext cx="3772455" cy="2687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MCj0424718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224" y="1851189"/>
            <a:ext cx="1141261" cy="139804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6"/>
          <a:stretch>
            <a:fillRect/>
          </a:stretch>
        </p:blipFill>
        <p:spPr>
          <a:xfrm>
            <a:off x="1795365" y="3249235"/>
            <a:ext cx="8819218" cy="3468847"/>
          </a:xfrm>
          <a:prstGeom prst="rect">
            <a:avLst/>
          </a:prstGeom>
        </p:spPr>
      </p:pic>
    </p:spTree>
    <p:extLst>
      <p:ext uri="{BB962C8B-B14F-4D97-AF65-F5344CB8AC3E}">
        <p14:creationId xmlns:p14="http://schemas.microsoft.com/office/powerpoint/2010/main" val="1530173464"/>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26383</TotalTime>
  <Words>1288</Words>
  <Application>Microsoft Office PowerPoint</Application>
  <PresentationFormat>Widescreen</PresentationFormat>
  <Paragraphs>120</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Mangal</vt:lpstr>
      <vt:lpstr>SassoonPrimaryInfant</vt:lpstr>
      <vt:lpstr>Office Theme</vt:lpstr>
      <vt:lpstr> Welcome to the Merton Primary Foundation Stage Parent Induction Meeting 22nd June 2021</vt:lpstr>
      <vt:lpstr>Welcome to our School</vt:lpstr>
      <vt:lpstr>PowerPoint Presentation</vt:lpstr>
      <vt:lpstr>PowerPoint Presentation</vt:lpstr>
      <vt:lpstr>We approach your child’s learning through a variety of topics. Here are some of our favourite topics we’ve covered in the past.   </vt:lpstr>
      <vt:lpstr>The start of the NEW school year</vt:lpstr>
      <vt:lpstr>Specific dates are in your packs.  Your child will have 6 half day sessions of increasing lengths, one of which will include lunch.  By the seventh day, both classes will be in full time.   </vt:lpstr>
      <vt:lpstr>PowerPoint Presentation</vt:lpstr>
      <vt:lpstr>PowerPoint Presentation</vt:lpstr>
      <vt:lpstr>8.45 – 8.50        Doors open. Morning activity on carpet  Morning             Maths/literacy input                             Focused activity/ Learning Around the Room/challenge                            Morning break time, milk and fruit snack                             Phonics 11.55 – 1.00      Lunch time  Afternoon         Learning Around the Room (1:1 reading/PSHE/UTW/Creative)                            Afternoon break and fruit snack                            Story time/singing   </vt:lpstr>
      <vt:lpstr>What to bring:</vt:lpstr>
      <vt:lpstr>Other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 Parent Session 30th October 2018</dc:title>
  <dc:creator>Andrew Pickaver</dc:creator>
  <cp:lastModifiedBy>Matt Lee</cp:lastModifiedBy>
  <cp:revision>201</cp:revision>
  <cp:lastPrinted>2019-06-06T15:18:42Z</cp:lastPrinted>
  <dcterms:created xsi:type="dcterms:W3CDTF">2018-10-28T18:30:29Z</dcterms:created>
  <dcterms:modified xsi:type="dcterms:W3CDTF">2021-07-16T11:48:33Z</dcterms:modified>
</cp:coreProperties>
</file>